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19"/>
  </p:notesMasterIdLst>
  <p:sldIdLst>
    <p:sldId id="261" r:id="rId2"/>
    <p:sldId id="265" r:id="rId3"/>
    <p:sldId id="974" r:id="rId4"/>
    <p:sldId id="264" r:id="rId5"/>
    <p:sldId id="256" r:id="rId6"/>
    <p:sldId id="257" r:id="rId7"/>
    <p:sldId id="982" r:id="rId8"/>
    <p:sldId id="985" r:id="rId9"/>
    <p:sldId id="983" r:id="rId10"/>
    <p:sldId id="986" r:id="rId11"/>
    <p:sldId id="987" r:id="rId12"/>
    <p:sldId id="978" r:id="rId13"/>
    <p:sldId id="980" r:id="rId14"/>
    <p:sldId id="989" r:id="rId15"/>
    <p:sldId id="988" r:id="rId16"/>
    <p:sldId id="981"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56"/>
  </p:normalViewPr>
  <p:slideViewPr>
    <p:cSldViewPr snapToGrid="0" snapToObjects="1">
      <p:cViewPr varScale="1">
        <p:scale>
          <a:sx n="128" d="100"/>
          <a:sy n="128" d="100"/>
        </p:scale>
        <p:origin x="4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6AD1E-9CBF-5B4C-A73A-A7B4A4D9A897}"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4CA43-080D-854F-A4BC-B2BD57AE4E43}" type="slidenum">
              <a:rPr lang="en-US" smtClean="0"/>
              <a:t>‹#›</a:t>
            </a:fld>
            <a:endParaRPr lang="en-US"/>
          </a:p>
        </p:txBody>
      </p:sp>
    </p:spTree>
    <p:extLst>
      <p:ext uri="{BB962C8B-B14F-4D97-AF65-F5344CB8AC3E}">
        <p14:creationId xmlns:p14="http://schemas.microsoft.com/office/powerpoint/2010/main" val="363731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US" dirty="0"/>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p>
          <a:p>
            <a:endParaRPr lang="en-US"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3</a:t>
            </a:fld>
            <a:endParaRPr lang="en-US"/>
          </a:p>
        </p:txBody>
      </p:sp>
    </p:spTree>
    <p:extLst>
      <p:ext uri="{BB962C8B-B14F-4D97-AF65-F5344CB8AC3E}">
        <p14:creationId xmlns:p14="http://schemas.microsoft.com/office/powerpoint/2010/main" val="369195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12</a:t>
            </a:fld>
            <a:endParaRPr lang="en-US"/>
          </a:p>
        </p:txBody>
      </p:sp>
    </p:spTree>
    <p:extLst>
      <p:ext uri="{BB962C8B-B14F-4D97-AF65-F5344CB8AC3E}">
        <p14:creationId xmlns:p14="http://schemas.microsoft.com/office/powerpoint/2010/main" val="155114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13</a:t>
            </a:fld>
            <a:endParaRPr lang="en-US"/>
          </a:p>
        </p:txBody>
      </p:sp>
    </p:spTree>
    <p:extLst>
      <p:ext uri="{BB962C8B-B14F-4D97-AF65-F5344CB8AC3E}">
        <p14:creationId xmlns:p14="http://schemas.microsoft.com/office/powerpoint/2010/main" val="364311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973D-233D-E34F-9EEC-E3882D4C5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84279-9C73-B743-AA78-28149E8935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5F8E6-E80F-4F45-8267-3352528B1877}"/>
              </a:ext>
            </a:extLst>
          </p:cNvPr>
          <p:cNvSpPr>
            <a:spLocks noGrp="1"/>
          </p:cNvSpPr>
          <p:nvPr>
            <p:ph type="dt" sz="half" idx="10"/>
          </p:nvPr>
        </p:nvSpPr>
        <p:spPr/>
        <p:txBody>
          <a:bodyPr/>
          <a:lstStyle/>
          <a:p>
            <a:fld id="{88D38747-4367-4BD2-8D51-C97E202738E2}" type="datetime1">
              <a:rPr lang="en-US" smtClean="0"/>
              <a:t>9/8/22</a:t>
            </a:fld>
            <a:endParaRPr lang="en-US" dirty="0"/>
          </a:p>
        </p:txBody>
      </p:sp>
      <p:sp>
        <p:nvSpPr>
          <p:cNvPr id="5" name="Footer Placeholder 4">
            <a:extLst>
              <a:ext uri="{FF2B5EF4-FFF2-40B4-BE49-F238E27FC236}">
                <a16:creationId xmlns:a16="http://schemas.microsoft.com/office/drawing/2014/main" id="{C44F2ECB-2B17-644A-92E1-1B2989107E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0F4414-5409-6647-8DD7-9D6009F5222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0450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5F1D-5085-B64A-B0B6-B110FFB1F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E3FC35-4CB2-FC47-9CF7-B7DAED498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C2788-A796-C648-A746-143189CCBD19}"/>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5" name="Footer Placeholder 4">
            <a:extLst>
              <a:ext uri="{FF2B5EF4-FFF2-40B4-BE49-F238E27FC236}">
                <a16:creationId xmlns:a16="http://schemas.microsoft.com/office/drawing/2014/main" id="{8A148FF8-6824-3C4A-9BBA-AF03786F35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43A5D0-A0C5-D846-AFB2-5E88021B1C4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90987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6364F-FB35-A740-AAB7-FC8AE470B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90486-F89A-B143-A175-34CC1D8EE1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A4600-B4AD-174E-A947-00774016CCE6}"/>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5" name="Footer Placeholder 4">
            <a:extLst>
              <a:ext uri="{FF2B5EF4-FFF2-40B4-BE49-F238E27FC236}">
                <a16:creationId xmlns:a16="http://schemas.microsoft.com/office/drawing/2014/main" id="{8952E049-A2A0-EF4D-83FA-7B7A62AD82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4E80B4-9E4B-ED46-9000-690620ED953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6762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1571-13AD-A044-8F03-3DA5D3EE4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594CA-BFCA-8248-A076-993290831D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5BE41-49F3-F64B-B936-88429965E5D6}"/>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4E77FF3F-8354-5E42-8FF2-C6C8ED967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0EEFE-995F-FE49-BABA-F42CFE60720C}"/>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96512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37DD-562B-4A46-82F2-34F975F500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3BEE4D-41FC-134D-816A-B33CBEC33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92058-EF59-4442-B113-46BECBFFF2A2}"/>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5" name="Footer Placeholder 4">
            <a:extLst>
              <a:ext uri="{FF2B5EF4-FFF2-40B4-BE49-F238E27FC236}">
                <a16:creationId xmlns:a16="http://schemas.microsoft.com/office/drawing/2014/main" id="{E56D545D-D89A-5545-B239-25B5B4ECDF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43ECC3-CA02-0242-96E7-CE6FFAA45B8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065432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E98C-3DE8-224C-8C5B-045570873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1D625-F5DB-3A4B-B485-410A6CC3CD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948749-5302-5F46-A929-9BE1A933F5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E5FDC3-2DC0-3E49-8D7C-C3B7D742F562}"/>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6" name="Footer Placeholder 5">
            <a:extLst>
              <a:ext uri="{FF2B5EF4-FFF2-40B4-BE49-F238E27FC236}">
                <a16:creationId xmlns:a16="http://schemas.microsoft.com/office/drawing/2014/main" id="{029F6083-1A56-0241-B1D0-ADFEDAF53F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71338A-4E48-E843-A01F-BC55C57F184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970418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D9FB-D1BD-E948-86D9-31D83D23C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8CA7E-82AD-034A-B241-7593AE525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3021D-E6F6-134D-878F-3FA05C2B3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572DFD-9548-8D44-9E01-ACC78251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ED1065-70E1-4340-9BC4-E50178F69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ACA99B-9E4E-1840-92E2-2449579BD0AE}"/>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8" name="Footer Placeholder 7">
            <a:extLst>
              <a:ext uri="{FF2B5EF4-FFF2-40B4-BE49-F238E27FC236}">
                <a16:creationId xmlns:a16="http://schemas.microsoft.com/office/drawing/2014/main" id="{F503163D-70C2-DD48-BDD1-07D6931769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51ED0A-5661-B046-A04D-61FBC1DFA96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30631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31B0-BC7E-8A44-82DF-CA8894403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77D0D6-106C-1541-910E-A310B110892A}"/>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4" name="Footer Placeholder 3">
            <a:extLst>
              <a:ext uri="{FF2B5EF4-FFF2-40B4-BE49-F238E27FC236}">
                <a16:creationId xmlns:a16="http://schemas.microsoft.com/office/drawing/2014/main" id="{40E957B4-6F65-7941-8384-DE23E7DB8F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7180E5-0788-F842-A2D2-798378D9DBB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1948663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7B41B3-2B16-FD4F-A53A-E2979A754CCC}"/>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3" name="Footer Placeholder 2">
            <a:extLst>
              <a:ext uri="{FF2B5EF4-FFF2-40B4-BE49-F238E27FC236}">
                <a16:creationId xmlns:a16="http://schemas.microsoft.com/office/drawing/2014/main" id="{D0B31CB4-D32C-BC41-8CE6-804033BA226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80583B-6F2E-A14A-8C0D-FB3E4E8BA84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548425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D58A-ECF2-B247-BA75-99C95E998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1BE0-B564-CE46-BB3E-7289449D8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39BA0-31CB-7642-9301-D925ACA92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53297-C136-B84F-940A-B2999B3DA9AD}"/>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6" name="Footer Placeholder 5">
            <a:extLst>
              <a:ext uri="{FF2B5EF4-FFF2-40B4-BE49-F238E27FC236}">
                <a16:creationId xmlns:a16="http://schemas.microsoft.com/office/drawing/2014/main" id="{1D21BD84-F794-4846-B58A-944515B377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175F8E-49D9-264E-8E69-0DB8D24E4CB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94844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C645-73D6-564C-BD66-3409DF72B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C46A0-59B9-F54D-A4A9-E59C240EF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2EA181-7444-BE40-9E95-EF1B48A9B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2B112-C614-5F4A-BF19-D94A0A0B5431}"/>
              </a:ext>
            </a:extLst>
          </p:cNvPr>
          <p:cNvSpPr>
            <a:spLocks noGrp="1"/>
          </p:cNvSpPr>
          <p:nvPr>
            <p:ph type="dt" sz="half" idx="10"/>
          </p:nvPr>
        </p:nvSpPr>
        <p:spPr/>
        <p:txBody>
          <a:bodyPr/>
          <a:lstStyle/>
          <a:p>
            <a:fld id="{073ED0CC-082F-4160-86E5-0D6041F12778}" type="datetime1">
              <a:rPr lang="en-US" smtClean="0"/>
              <a:t>9/8/22</a:t>
            </a:fld>
            <a:endParaRPr lang="en-US" dirty="0"/>
          </a:p>
        </p:txBody>
      </p:sp>
      <p:sp>
        <p:nvSpPr>
          <p:cNvPr id="6" name="Footer Placeholder 5">
            <a:extLst>
              <a:ext uri="{FF2B5EF4-FFF2-40B4-BE49-F238E27FC236}">
                <a16:creationId xmlns:a16="http://schemas.microsoft.com/office/drawing/2014/main" id="{B2301EF2-1B04-A34F-93AA-B9FD26518F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E7DF1C-B886-AF47-AB8E-6DDF383148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456879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9AC22D-8E75-8F46-BC4A-E67BE17BC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5AFF1D-17DB-7549-A91E-B43916249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A9BF-2545-A34C-8B37-7DAF28F569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9/8/22</a:t>
            </a:fld>
            <a:endParaRPr lang="en-US" dirty="0"/>
          </a:p>
        </p:txBody>
      </p:sp>
      <p:sp>
        <p:nvSpPr>
          <p:cNvPr id="5" name="Footer Placeholder 4">
            <a:extLst>
              <a:ext uri="{FF2B5EF4-FFF2-40B4-BE49-F238E27FC236}">
                <a16:creationId xmlns:a16="http://schemas.microsoft.com/office/drawing/2014/main" id="{C0749E3A-F59F-C043-BAA5-BF986B9E1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B7BD901-6528-4B48-8224-D051F15F33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5372633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virologyj.biomedcentral.com/articles/10.1186/1743-422X-10-172#auth-Monica-Miranda_Saksena" TargetMode="External"/><Relationship Id="rId2" Type="http://schemas.openxmlformats.org/officeDocument/2006/relationships/hyperlink" Target="https://virologyj.biomedcentral.com/articles/10.1186/1743-422X-10-172#auth-Li-Zhou" TargetMode="External"/><Relationship Id="rId1" Type="http://schemas.openxmlformats.org/officeDocument/2006/relationships/slideLayout" Target="../slideLayouts/slideLayout2.xml"/><Relationship Id="rId5" Type="http://schemas.openxmlformats.org/officeDocument/2006/relationships/hyperlink" Target="https://virologyj.biomedcentral.com/articles/10.1186/1743-422X-10-172" TargetMode="External"/><Relationship Id="rId4" Type="http://schemas.openxmlformats.org/officeDocument/2006/relationships/hyperlink" Target="https://virologyj.biomedcentral.com/articles/10.1186/1743-422X-10-172#auth-Nitin_K-Saksen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ubmed/?term=YOU%20J%5BAuthor%5D&amp;cauthor=true&amp;cauthor_uid=31223564" TargetMode="External"/><Relationship Id="rId2" Type="http://schemas.openxmlformats.org/officeDocument/2006/relationships/hyperlink" Target="https://www.ncbi.nlm.nih.gov/pubmed/?term=XUE%20W%5BAuthor%5D&amp;cauthor=true&amp;cauthor_uid=31223564" TargetMode="External"/><Relationship Id="rId1" Type="http://schemas.openxmlformats.org/officeDocument/2006/relationships/slideLayout" Target="../slideLayouts/slideLayout2.xml"/><Relationship Id="rId6" Type="http://schemas.openxmlformats.org/officeDocument/2006/relationships/hyperlink" Target="https://www.ncbi.nlm.nih.gov/labs/pmc/articles/PMC6570791/" TargetMode="External"/><Relationship Id="rId5" Type="http://schemas.openxmlformats.org/officeDocument/2006/relationships/hyperlink" Target="https://www.ncbi.nlm.nih.gov/pubmed/?term=WANG%20Q%5BAuthor%5D&amp;cauthor=true&amp;cauthor_uid=31223564" TargetMode="External"/><Relationship Id="rId4" Type="http://schemas.openxmlformats.org/officeDocument/2006/relationships/hyperlink" Target="https://www.ncbi.nlm.nih.gov/pubmed/?term=SU%20Y%5BAuthor%5D&amp;cauthor=true&amp;cauthor_uid=3122356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hyperlink" Target="http://www.frontiersin.org/people/u/261159" TargetMode="External"/><Relationship Id="rId7" Type="http://schemas.openxmlformats.org/officeDocument/2006/relationships/hyperlink" Target="https://www.frontiersin.org/articles/10.3389/fphar.2018.01350/full" TargetMode="External"/><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hyperlink" Target="http://www.frontiersin.org/people/u/470796" TargetMode="External"/><Relationship Id="rId5" Type="http://schemas.openxmlformats.org/officeDocument/2006/relationships/hyperlink" Target="http://www.frontiersin.org/people/u/503492" TargetMode="External"/><Relationship Id="rId4" Type="http://schemas.openxmlformats.org/officeDocument/2006/relationships/hyperlink" Target="http://www.frontiersin.org/people/u/59681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www.ncbi.nlm.nih.gov/labs/pmc/articles/PMC553973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yoclinic.org/diseases-conditions/amyotrophic-lateral-sclerosis/symptoms-causes/syc-20354022" TargetMode="External"/><Relationship Id="rId2" Type="http://schemas.openxmlformats.org/officeDocument/2006/relationships/hyperlink" Target="https://www.niehs.nih.gov/research/supported/health/neurodegenerative/index.cfm" TargetMode="External"/><Relationship Id="rId1" Type="http://schemas.openxmlformats.org/officeDocument/2006/relationships/slideLayout" Target="../slideLayouts/slideLayout2.xml"/><Relationship Id="rId4" Type="http://schemas.openxmlformats.org/officeDocument/2006/relationships/hyperlink" Target="https://www.mayoclinic.org/diseases-conditions/parkinsons-disease/symptoms-causes/syc-2037605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tiff"/><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tiff"/><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cbi.nlm.nih.gov/pubmed/?term=Navarro-Yepes%20J%5BAuthor%5D&amp;cauthor=true&amp;cauthor_uid=25914621" TargetMode="External"/><Relationship Id="rId2" Type="http://schemas.openxmlformats.org/officeDocument/2006/relationships/hyperlink" Target="https://www.ncbi.nlm.nih.gov/pubmed/?term=Chin-Chan%20M%5BAuthor%5D&amp;cauthor=true&amp;cauthor_uid=25914621" TargetMode="External"/><Relationship Id="rId1" Type="http://schemas.openxmlformats.org/officeDocument/2006/relationships/slideLayout" Target="../slideLayouts/slideLayout2.xml"/><Relationship Id="rId5" Type="http://schemas.openxmlformats.org/officeDocument/2006/relationships/hyperlink" Target="https://www.ncbi.nlm.nih.gov/labs/pmc/articles/PMC4392704/" TargetMode="External"/><Relationship Id="rId4" Type="http://schemas.openxmlformats.org/officeDocument/2006/relationships/hyperlink" Target="https://www.ncbi.nlm.nih.gov/pubmed/?term=Quintanilla-Vega%20B%5BAuthor%5D&amp;cauthor=true&amp;cauthor_uid=259146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1" name="Rectangle 11"/>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32" name="Rectangle 13"/>
          <p:cNvSpPr/>
          <p:nvPr/>
        </p:nvSpPr>
        <p:spPr>
          <a:xfrm rot="16200000">
            <a:off x="-158496" y="2660472"/>
            <a:ext cx="4355595" cy="4038605"/>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33" name="Rectangle 15"/>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34" name="Freeform: Shape 17"/>
          <p:cNvSpPr/>
          <p:nvPr/>
        </p:nvSpPr>
        <p:spPr>
          <a:xfrm rot="6097846">
            <a:off x="-384850" y="1189807"/>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35" name="Title 1"/>
          <p:cNvSpPr txBox="1">
            <a:spLocks noGrp="1"/>
          </p:cNvSpPr>
          <p:nvPr>
            <p:ph type="title"/>
          </p:nvPr>
        </p:nvSpPr>
        <p:spPr>
          <a:xfrm>
            <a:off x="330020" y="2484158"/>
            <a:ext cx="3378563" cy="3071907"/>
          </a:xfrm>
          <a:prstGeom prst="rect">
            <a:avLst/>
          </a:prstGeom>
        </p:spPr>
        <p:txBody>
          <a:bodyPr anchor="t"/>
          <a:lstStyle/>
          <a:p>
            <a:pPr algn="ctr">
              <a:defRPr sz="3100">
                <a:solidFill>
                  <a:srgbClr val="FFFFFF"/>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Science with Dr. Christina Rahm</a:t>
            </a:r>
            <a:br>
              <a:rPr dirty="0">
                <a:latin typeface="+mj-lt"/>
              </a:rPr>
            </a:br>
            <a:br>
              <a:rPr dirty="0">
                <a:latin typeface="+mj-lt"/>
              </a:rPr>
            </a:br>
            <a:br>
              <a:rPr dirty="0">
                <a:latin typeface="+mj-lt"/>
              </a:rPr>
            </a:br>
            <a:r>
              <a:rPr b="1" dirty="0">
                <a:latin typeface="Calibri" panose="020F0502020204030204" pitchFamily="34" charset="0"/>
                <a:cs typeface="Calibri" panose="020F0502020204030204" pitchFamily="34" charset="0"/>
              </a:rPr>
              <a:t>We will get started shortly.</a:t>
            </a:r>
          </a:p>
        </p:txBody>
      </p:sp>
      <p:pic>
        <p:nvPicPr>
          <p:cNvPr id="136"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1942-75E7-B944-B61A-776488CF49CF}"/>
              </a:ext>
            </a:extLst>
          </p:cNvPr>
          <p:cNvSpPr>
            <a:spLocks noGrp="1"/>
          </p:cNvSpPr>
          <p:nvPr>
            <p:ph type="title"/>
          </p:nvPr>
        </p:nvSpPr>
        <p:spPr>
          <a:xfrm>
            <a:off x="838200" y="653360"/>
            <a:ext cx="10515600" cy="1325563"/>
          </a:xfrm>
        </p:spPr>
        <p:txBody>
          <a:bodyPr>
            <a:normAutofit/>
          </a:bodyPr>
          <a:lstStyle/>
          <a:p>
            <a:r>
              <a:rPr lang="en-US" sz="3200" dirty="0"/>
              <a:t>Viruses and Neurodegeneration </a:t>
            </a:r>
            <a:br>
              <a:rPr lang="en-US" dirty="0"/>
            </a:br>
            <a:r>
              <a:rPr lang="en-US" sz="1600" dirty="0"/>
              <a:t>By </a:t>
            </a:r>
            <a:r>
              <a:rPr lang="fi" sz="1600" u="sng" dirty="0">
                <a:hlinkClick r:id="rId2"/>
              </a:rPr>
              <a:t>Li Zhou</a:t>
            </a:r>
            <a:r>
              <a:rPr lang="fi" sz="1600" dirty="0"/>
              <a:t>, </a:t>
            </a:r>
            <a:r>
              <a:rPr lang="fi" sz="1600" u="sng" dirty="0">
                <a:hlinkClick r:id="rId3"/>
              </a:rPr>
              <a:t>Monica Miranda-Saksena</a:t>
            </a:r>
            <a:r>
              <a:rPr lang="fi" sz="1600" dirty="0"/>
              <a:t> &amp; </a:t>
            </a:r>
            <a:r>
              <a:rPr lang="fi" sz="1600" u="sng" dirty="0">
                <a:hlinkClick r:id="rId4"/>
              </a:rPr>
              <a:t>Nitin K Saksena</a:t>
            </a:r>
            <a:endParaRPr lang="en-US" sz="1600" dirty="0"/>
          </a:p>
        </p:txBody>
      </p:sp>
      <p:sp>
        <p:nvSpPr>
          <p:cNvPr id="3" name="Content Placeholder 2">
            <a:extLst>
              <a:ext uri="{FF2B5EF4-FFF2-40B4-BE49-F238E27FC236}">
                <a16:creationId xmlns:a16="http://schemas.microsoft.com/office/drawing/2014/main" id="{02A44BE1-8370-9243-B827-0D734DD6B72C}"/>
              </a:ext>
            </a:extLst>
          </p:cNvPr>
          <p:cNvSpPr>
            <a:spLocks noGrp="1"/>
          </p:cNvSpPr>
          <p:nvPr>
            <p:ph idx="1"/>
          </p:nvPr>
        </p:nvSpPr>
        <p:spPr>
          <a:xfrm>
            <a:off x="719528" y="1886969"/>
            <a:ext cx="11137692" cy="5141626"/>
          </a:xfrm>
        </p:spPr>
        <p:txBody>
          <a:bodyPr>
            <a:noAutofit/>
          </a:bodyPr>
          <a:lstStyle/>
          <a:p>
            <a:pPr>
              <a:lnSpc>
                <a:spcPct val="100000"/>
              </a:lnSpc>
            </a:pPr>
            <a:r>
              <a:rPr lang="en-US" sz="1800" dirty="0"/>
              <a:t>Viruses can induce altercations and degenerations of neurons in the brain. They have the ability to attack the host immune system, affecting areas of nervous tissues that can interfere with the same pathways involved in Neurodegenerative diseases. </a:t>
            </a:r>
          </a:p>
          <a:p>
            <a:pPr>
              <a:lnSpc>
                <a:spcPct val="100000"/>
              </a:lnSpc>
            </a:pPr>
            <a:r>
              <a:rPr lang="en-US" sz="1800" dirty="0"/>
              <a:t>Viral antigens preferentially activate TLRs 3, 7 and 8 are driving innate and adaptive immune responses and leading to neuronal damage, which occurs through direct damage, killing, release of free radicals, cellular activation and inflammation.</a:t>
            </a:r>
          </a:p>
          <a:p>
            <a:pPr>
              <a:lnSpc>
                <a:spcPct val="100000"/>
              </a:lnSpc>
            </a:pPr>
            <a:r>
              <a:rPr lang="en-US" sz="1800" dirty="0"/>
              <a:t>In a study, researchers demonstrated the role of HSV-1 in AD by localizing HSV-1 DNA in amyloid plaques and detected higher association between viral DNA and Amyloid beta plaques in AD patients’ brains compared to normal ageing brains, suggesting HSV-1 to be a possible major cause of amyloid plaques and a possible etiological factor in AD.</a:t>
            </a:r>
          </a:p>
          <a:p>
            <a:pPr marL="0" indent="0">
              <a:lnSpc>
                <a:spcPct val="170000"/>
              </a:lnSpc>
              <a:buNone/>
            </a:pPr>
            <a:r>
              <a:rPr lang="en-US" sz="1700" dirty="0">
                <a:hlinkClick r:id="rId5"/>
              </a:rPr>
              <a:t>https://virologyj.biomedcentral.com/articles/10.1186/1743-422X-10-172</a:t>
            </a:r>
            <a:r>
              <a:rPr lang="en-US" sz="1700" dirty="0"/>
              <a:t> </a:t>
            </a:r>
          </a:p>
        </p:txBody>
      </p:sp>
    </p:spTree>
    <p:extLst>
      <p:ext uri="{BB962C8B-B14F-4D97-AF65-F5344CB8AC3E}">
        <p14:creationId xmlns:p14="http://schemas.microsoft.com/office/powerpoint/2010/main" val="2114435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32B8-9318-464F-B318-EAA4B575229A}"/>
              </a:ext>
            </a:extLst>
          </p:cNvPr>
          <p:cNvSpPr>
            <a:spLocks noGrp="1"/>
          </p:cNvSpPr>
          <p:nvPr>
            <p:ph type="title"/>
          </p:nvPr>
        </p:nvSpPr>
        <p:spPr>
          <a:xfrm>
            <a:off x="838200" y="574988"/>
            <a:ext cx="10515600" cy="1325563"/>
          </a:xfrm>
        </p:spPr>
        <p:txBody>
          <a:bodyPr>
            <a:normAutofit/>
          </a:bodyPr>
          <a:lstStyle/>
          <a:p>
            <a:r>
              <a:rPr lang="en-US" sz="3200" dirty="0"/>
              <a:t>The Effect of Magnesium Deficiency of Neurological Disorders: A Narrative Review Article </a:t>
            </a:r>
            <a:br>
              <a:rPr lang="en-US" sz="3200" dirty="0"/>
            </a:br>
            <a:r>
              <a:rPr lang="en-US" sz="1800" dirty="0"/>
              <a:t>By </a:t>
            </a:r>
            <a:r>
              <a:rPr lang="en-US" sz="1800" u="sng" dirty="0">
                <a:hlinkClick r:id="rId2"/>
              </a:rPr>
              <a:t>Wenwen XUE</a:t>
            </a:r>
            <a:r>
              <a:rPr lang="en-US" sz="1800" dirty="0"/>
              <a:t>, </a:t>
            </a:r>
            <a:r>
              <a:rPr lang="en-US" sz="1800" u="sng" dirty="0">
                <a:hlinkClick r:id="rId3"/>
              </a:rPr>
              <a:t>Jing YOU</a:t>
            </a:r>
            <a:r>
              <a:rPr lang="en-US" sz="1800" dirty="0"/>
              <a:t>, </a:t>
            </a:r>
            <a:r>
              <a:rPr lang="en-US" sz="1800" u="sng" dirty="0">
                <a:hlinkClick r:id="rId4"/>
              </a:rPr>
              <a:t>Yingchao SU</a:t>
            </a:r>
            <a:r>
              <a:rPr lang="en-US" sz="1800" dirty="0"/>
              <a:t>, and </a:t>
            </a:r>
            <a:r>
              <a:rPr lang="en-US" sz="1800" u="sng" dirty="0">
                <a:hlinkClick r:id="rId5"/>
              </a:rPr>
              <a:t>Qinglu WANG</a:t>
            </a:r>
            <a:endParaRPr lang="en-US" sz="1800" dirty="0"/>
          </a:p>
        </p:txBody>
      </p:sp>
      <p:sp>
        <p:nvSpPr>
          <p:cNvPr id="3" name="Content Placeholder 2">
            <a:extLst>
              <a:ext uri="{FF2B5EF4-FFF2-40B4-BE49-F238E27FC236}">
                <a16:creationId xmlns:a16="http://schemas.microsoft.com/office/drawing/2014/main" id="{7C0502E4-A847-2C47-A934-53311074035C}"/>
              </a:ext>
            </a:extLst>
          </p:cNvPr>
          <p:cNvSpPr>
            <a:spLocks noGrp="1"/>
          </p:cNvSpPr>
          <p:nvPr>
            <p:ph idx="1"/>
          </p:nvPr>
        </p:nvSpPr>
        <p:spPr>
          <a:xfrm>
            <a:off x="838200" y="2141537"/>
            <a:ext cx="10914089" cy="4351338"/>
          </a:xfrm>
        </p:spPr>
        <p:txBody>
          <a:bodyPr>
            <a:normAutofit/>
          </a:bodyPr>
          <a:lstStyle/>
          <a:p>
            <a:pPr marL="0" indent="0">
              <a:lnSpc>
                <a:spcPct val="110000"/>
              </a:lnSpc>
              <a:buNone/>
            </a:pPr>
            <a:r>
              <a:rPr lang="en-US" sz="2000" dirty="0"/>
              <a:t>Recent studies have associated Mg-deficiency with many neurological disorders, such as cerebral vasospasm, Alzheimer’s disease, Parkinson’s disease, stroke, and migraine. </a:t>
            </a:r>
          </a:p>
          <a:p>
            <a:pPr>
              <a:lnSpc>
                <a:spcPct val="110000"/>
              </a:lnSpc>
            </a:pPr>
            <a:r>
              <a:rPr lang="en-US" sz="2000" dirty="0"/>
              <a:t>Decreased Mg level was found in various tissues of AD patients in both clinical and laboratory studies</a:t>
            </a:r>
          </a:p>
          <a:p>
            <a:pPr>
              <a:lnSpc>
                <a:spcPct val="110000"/>
              </a:lnSpc>
            </a:pPr>
            <a:r>
              <a:rPr lang="en-US" sz="2000" dirty="0"/>
              <a:t>The level of Mg diet is critical to maintain synaptic plasticity, and the decline in hippocampal synaptic connections has been associated with impaired memory</a:t>
            </a:r>
          </a:p>
          <a:p>
            <a:pPr>
              <a:lnSpc>
                <a:spcPct val="110000"/>
              </a:lnSpc>
            </a:pPr>
            <a:r>
              <a:rPr lang="en-US" sz="2000" dirty="0"/>
              <a:t>An experiment showed the concentration of magnesium in the cortex, white matter, basal ganglia and brainstem of PD brain is low</a:t>
            </a:r>
          </a:p>
          <a:p>
            <a:pPr marL="0" indent="0">
              <a:lnSpc>
                <a:spcPct val="150000"/>
              </a:lnSpc>
              <a:buNone/>
            </a:pPr>
            <a:r>
              <a:rPr lang="en-US" sz="1600" dirty="0">
                <a:hlinkClick r:id="rId6"/>
              </a:rPr>
              <a:t>https://www.ncbi.nlm.nih.gov/labs/pmc/articles/PMC6570791/</a:t>
            </a:r>
            <a:r>
              <a:rPr lang="en-US" sz="1600" dirty="0"/>
              <a:t> </a:t>
            </a:r>
          </a:p>
        </p:txBody>
      </p:sp>
    </p:spTree>
    <p:extLst>
      <p:ext uri="{BB962C8B-B14F-4D97-AF65-F5344CB8AC3E}">
        <p14:creationId xmlns:p14="http://schemas.microsoft.com/office/powerpoint/2010/main" val="47723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473162" y="2658737"/>
            <a:ext cx="4230100" cy="1370852"/>
          </a:xfrm>
        </p:spPr>
        <p:txBody>
          <a:bodyPr anchor="b">
            <a:normAutofit/>
          </a:bodyPr>
          <a:lstStyle/>
          <a:p>
            <a:pPr algn="ctr"/>
            <a:r>
              <a:rPr lang="en-US" dirty="0">
                <a:solidFill>
                  <a:schemeClr val="accent1">
                    <a:lumMod val="50000"/>
                  </a:schemeClr>
                </a:solidFill>
              </a:rPr>
              <a:t>PROPRIETARY BLENDS LEGEND</a:t>
            </a:r>
          </a:p>
        </p:txBody>
      </p:sp>
      <p:sp>
        <p:nvSpPr>
          <p:cNvPr id="11" name="TextBox 10">
            <a:extLst>
              <a:ext uri="{FF2B5EF4-FFF2-40B4-BE49-F238E27FC236}">
                <a16:creationId xmlns:a16="http://schemas.microsoft.com/office/drawing/2014/main" id="{63CCE098-FEFE-744E-89DB-1670E113477C}"/>
              </a:ext>
            </a:extLst>
          </p:cNvPr>
          <p:cNvSpPr txBox="1"/>
          <p:nvPr/>
        </p:nvSpPr>
        <p:spPr>
          <a:xfrm>
            <a:off x="-793750" y="6533282"/>
            <a:ext cx="7073899" cy="276999"/>
          </a:xfrm>
          <a:prstGeom prst="rect">
            <a:avLst/>
          </a:prstGeom>
          <a:noFill/>
        </p:spPr>
        <p:txBody>
          <a:bodyPr wrap="square" rtlCol="0">
            <a:spAutoFit/>
          </a:bodyPr>
          <a:lstStyle/>
          <a:p>
            <a:pPr algn="ctr"/>
            <a:r>
              <a:rPr lang="en-US" sz="1200" b="1" dirty="0">
                <a:solidFill>
                  <a:srgbClr val="E2D5A7"/>
                </a:solidFill>
              </a:rPr>
              <a:t>International Science and Nutrition Society – CURARE CAUSAM – ISNS 2021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24000" y="4225383"/>
            <a:ext cx="2128424" cy="1851703"/>
          </a:xfrm>
          <a:prstGeom prst="rect">
            <a:avLst/>
          </a:prstGeom>
        </p:spPr>
      </p:pic>
      <p:sp>
        <p:nvSpPr>
          <p:cNvPr id="5" name="TextBox 4">
            <a:extLst>
              <a:ext uri="{FF2B5EF4-FFF2-40B4-BE49-F238E27FC236}">
                <a16:creationId xmlns:a16="http://schemas.microsoft.com/office/drawing/2014/main" id="{173FDA20-30A5-1946-BD9E-4BB67417F7EF}"/>
              </a:ext>
            </a:extLst>
          </p:cNvPr>
          <p:cNvSpPr txBox="1"/>
          <p:nvPr/>
        </p:nvSpPr>
        <p:spPr>
          <a:xfrm>
            <a:off x="5941596" y="520511"/>
            <a:ext cx="5576081" cy="5816977"/>
          </a:xfrm>
          <a:prstGeom prst="rect">
            <a:avLst/>
          </a:prstGeom>
          <a:noFill/>
        </p:spPr>
        <p:txBody>
          <a:bodyPr wrap="square" rtlCol="0">
            <a:spAutoFit/>
          </a:bodyPr>
          <a:lstStyle/>
          <a:p>
            <a:endParaRPr lang="en-US" dirty="0"/>
          </a:p>
          <a:p>
            <a:r>
              <a:rPr lang="en-US" sz="2800" b="1" dirty="0">
                <a:solidFill>
                  <a:schemeClr val="accent1">
                    <a:lumMod val="50000"/>
                  </a:schemeClr>
                </a:solidFill>
                <a:latin typeface="Avenir Book" panose="02000503020000020003" pitchFamily="2" charset="0"/>
              </a:rPr>
              <a:t>Proprietary blend I: </a:t>
            </a:r>
            <a:r>
              <a:rPr lang="en-US" sz="2800" dirty="0">
                <a:latin typeface="Avenir Book" panose="02000503020000020003" pitchFamily="2" charset="0"/>
              </a:rPr>
              <a:t>Silica, Vitamin C, and Trace Minerals </a:t>
            </a:r>
          </a:p>
          <a:p>
            <a:endParaRPr lang="en-US" sz="2800" dirty="0">
              <a:latin typeface="Avenir Book" panose="02000503020000020003" pitchFamily="2" charset="0"/>
            </a:endParaRPr>
          </a:p>
          <a:p>
            <a:r>
              <a:rPr lang="en-US" sz="2800" b="1" dirty="0">
                <a:solidFill>
                  <a:schemeClr val="accent1">
                    <a:lumMod val="50000"/>
                  </a:schemeClr>
                </a:solidFill>
                <a:latin typeface="Avenir Book" panose="02000503020000020003" pitchFamily="2" charset="0"/>
              </a:rPr>
              <a:t>Proprietary blend II: </a:t>
            </a:r>
            <a:r>
              <a:rPr lang="en-US" sz="2800" dirty="0">
                <a:latin typeface="Avenir Book" panose="02000503020000020003" pitchFamily="2" charset="0"/>
              </a:rPr>
              <a:t>N-acetyl L-tyrosine, Anhydrous Caffeine, L-theanine, Velvet Bean Seed, Pine Bark, Curcumin, and Vitamin D</a:t>
            </a:r>
          </a:p>
          <a:p>
            <a:endParaRPr lang="en-US" sz="2800" dirty="0">
              <a:latin typeface="Avenir Book" panose="02000503020000020003" pitchFamily="2" charset="0"/>
            </a:endParaRPr>
          </a:p>
          <a:p>
            <a:r>
              <a:rPr lang="en-US" sz="2800" b="1" dirty="0">
                <a:solidFill>
                  <a:schemeClr val="accent1">
                    <a:lumMod val="50000"/>
                  </a:schemeClr>
                </a:solidFill>
                <a:latin typeface="Avenir Book" panose="02000503020000020003" pitchFamily="2" charset="0"/>
              </a:rPr>
              <a:t>Proprietary blend III: </a:t>
            </a:r>
            <a:r>
              <a:rPr lang="en-US" sz="2800" dirty="0">
                <a:latin typeface="Avenir Book" panose="02000503020000020003" pitchFamily="2" charset="0"/>
              </a:rPr>
              <a:t>Black seed oil, Resveratrol, turmeric, Raspberry Ketones, Apple Cider Vinegar, Aloe Vera, and D-Ribose</a:t>
            </a:r>
          </a:p>
          <a:p>
            <a:endParaRPr lang="en-US" dirty="0"/>
          </a:p>
        </p:txBody>
      </p:sp>
    </p:spTree>
    <p:extLst>
      <p:ext uri="{BB962C8B-B14F-4D97-AF65-F5344CB8AC3E}">
        <p14:creationId xmlns:p14="http://schemas.microsoft.com/office/powerpoint/2010/main" val="421560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285187" y="2324978"/>
            <a:ext cx="4472352" cy="1384299"/>
          </a:xfrm>
        </p:spPr>
        <p:txBody>
          <a:bodyPr anchor="b">
            <a:normAutofit/>
          </a:bodyPr>
          <a:lstStyle/>
          <a:p>
            <a:pPr algn="ctr"/>
            <a:r>
              <a:rPr lang="en-US" dirty="0">
                <a:solidFill>
                  <a:schemeClr val="accent1">
                    <a:lumMod val="50000"/>
                  </a:schemeClr>
                </a:solidFill>
              </a:rPr>
              <a:t>ISNS </a:t>
            </a:r>
            <a:br>
              <a:rPr lang="en-US" dirty="0">
                <a:solidFill>
                  <a:schemeClr val="accent1">
                    <a:lumMod val="50000"/>
                  </a:schemeClr>
                </a:solidFill>
              </a:rPr>
            </a:br>
            <a:r>
              <a:rPr lang="en-US" dirty="0">
                <a:solidFill>
                  <a:schemeClr val="accent1">
                    <a:lumMod val="50000"/>
                  </a:schemeClr>
                </a:solidFill>
              </a:rPr>
              <a:t>CASE STUDY I</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757539" y="765527"/>
            <a:ext cx="6968182" cy="4978747"/>
          </a:xfrm>
          <a:ln>
            <a:noFill/>
          </a:ln>
        </p:spPr>
        <p:txBody>
          <a:bodyPr anchor="t">
            <a:noAutofit/>
          </a:bodyPr>
          <a:lstStyle/>
          <a:p>
            <a:pPr marL="0" indent="0">
              <a:buNone/>
            </a:pPr>
            <a:r>
              <a:rPr lang="en-GB" sz="2000" b="1" dirty="0">
                <a:solidFill>
                  <a:schemeClr val="accent1">
                    <a:lumMod val="50000"/>
                  </a:schemeClr>
                </a:solidFill>
              </a:rPr>
              <a:t>Patient: </a:t>
            </a:r>
            <a:r>
              <a:rPr lang="en-GB" sz="2000" dirty="0"/>
              <a:t>Male</a:t>
            </a:r>
          </a:p>
          <a:p>
            <a:pPr marL="0" indent="0">
              <a:buNone/>
            </a:pPr>
            <a:r>
              <a:rPr lang="en-GB" sz="2000" b="1" dirty="0">
                <a:solidFill>
                  <a:schemeClr val="accent1">
                    <a:lumMod val="50000"/>
                  </a:schemeClr>
                </a:solidFill>
              </a:rPr>
              <a:t>Age</a:t>
            </a:r>
            <a:r>
              <a:rPr lang="en-GB" sz="2000" dirty="0"/>
              <a:t>: 63-year-old</a:t>
            </a:r>
          </a:p>
          <a:p>
            <a:pPr marL="0" indent="0">
              <a:lnSpc>
                <a:spcPct val="100000"/>
              </a:lnSpc>
              <a:buNone/>
            </a:pPr>
            <a:r>
              <a:rPr lang="en-GB" sz="2000" b="1" dirty="0">
                <a:solidFill>
                  <a:schemeClr val="accent1">
                    <a:lumMod val="50000"/>
                  </a:schemeClr>
                </a:solidFill>
              </a:rPr>
              <a:t>History: </a:t>
            </a:r>
            <a:r>
              <a:rPr lang="en-US" sz="2000" dirty="0"/>
              <a:t>A 63-year-old male diagnosed with Parkinson’s disease around 3 years ago. His medication consists of levodopa/</a:t>
            </a:r>
            <a:r>
              <a:rPr lang="en-US" sz="2000" dirty="0" err="1"/>
              <a:t>benserazide</a:t>
            </a:r>
            <a:r>
              <a:rPr lang="en-US" sz="2000" dirty="0"/>
              <a:t> 200 mg/50 mg.  </a:t>
            </a:r>
            <a:endParaRPr lang="en-GB" sz="2000" dirty="0"/>
          </a:p>
          <a:p>
            <a:pPr marL="0" indent="0">
              <a:buNone/>
            </a:pPr>
            <a:r>
              <a:rPr lang="en-GB" sz="2000" b="1" dirty="0">
                <a:solidFill>
                  <a:schemeClr val="accent1">
                    <a:lumMod val="50000"/>
                  </a:schemeClr>
                </a:solidFill>
              </a:rPr>
              <a:t>Treatment/ Method</a:t>
            </a:r>
            <a:r>
              <a:rPr lang="en-GB" sz="2000" dirty="0"/>
              <a:t>: </a:t>
            </a:r>
            <a:r>
              <a:rPr lang="en-US" sz="2000" dirty="0"/>
              <a:t>He started on 1 capsule of Proprietary blend 2, 1 in the morning and 1 in the afternoon for 10 days; he then increased to 2 in the morning and 1 in the afternoon. He added 1 packet of Proprietary blend 3 to his diet, 1 in the morning. He also started taking 2 x 6 drops of Proprietary blend 1, once in the morning and once at night, for 3 days; he then increased by 1 -1 drops every 3 days to 2 x 10. </a:t>
            </a:r>
            <a:endParaRPr lang="en-GB" sz="2000" dirty="0"/>
          </a:p>
          <a:p>
            <a:pPr marL="0" indent="0">
              <a:buNone/>
            </a:pPr>
            <a:r>
              <a:rPr lang="en-US" sz="2000" b="1" dirty="0">
                <a:solidFill>
                  <a:schemeClr val="accent1">
                    <a:lumMod val="50000"/>
                  </a:schemeClr>
                </a:solidFill>
              </a:rPr>
              <a:t>Results: </a:t>
            </a:r>
            <a:r>
              <a:rPr lang="en-US" sz="2000" dirty="0"/>
              <a:t>After 1 month, the three cardinal symptoms of Parkinson’s Disease, resting tremor, rigidity (muscle stiffness), and bradykinesia (slowing down), all significantly decreased. In addition, his quality of sleep improved as well as gait. His medications have not changed. </a:t>
            </a:r>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08872" y="3952631"/>
            <a:ext cx="2254584" cy="1961461"/>
          </a:xfrm>
          <a:prstGeom prst="rect">
            <a:avLst/>
          </a:prstGeom>
        </p:spPr>
      </p:pic>
    </p:spTree>
    <p:extLst>
      <p:ext uri="{BB962C8B-B14F-4D97-AF65-F5344CB8AC3E}">
        <p14:creationId xmlns:p14="http://schemas.microsoft.com/office/powerpoint/2010/main" val="1073946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F1B843-6307-7448-8B74-64B24CFBF4BA}"/>
              </a:ext>
            </a:extLst>
          </p:cNvPr>
          <p:cNvPicPr>
            <a:picLocks noChangeAspect="1"/>
          </p:cNvPicPr>
          <p:nvPr/>
        </p:nvPicPr>
        <p:blipFill rotWithShape="1">
          <a:blip r:embed="rId2">
            <a:alphaModFix amt="35000"/>
          </a:blip>
          <a:srcRect t="19017" b="20662"/>
          <a:stretch/>
        </p:blipFill>
        <p:spPr>
          <a:xfrm>
            <a:off x="20" y="10"/>
            <a:ext cx="12191980" cy="6857990"/>
          </a:xfrm>
          <a:prstGeom prst="rect">
            <a:avLst/>
          </a:prstGeom>
        </p:spPr>
      </p:pic>
      <p:sp>
        <p:nvSpPr>
          <p:cNvPr id="2" name="Title 1">
            <a:extLst>
              <a:ext uri="{FF2B5EF4-FFF2-40B4-BE49-F238E27FC236}">
                <a16:creationId xmlns:a16="http://schemas.microsoft.com/office/drawing/2014/main" id="{D7FB54BA-8A7E-8842-9BFE-579F14236499}"/>
              </a:ext>
            </a:extLst>
          </p:cNvPr>
          <p:cNvSpPr>
            <a:spLocks noGrp="1"/>
          </p:cNvSpPr>
          <p:nvPr>
            <p:ph type="title"/>
          </p:nvPr>
        </p:nvSpPr>
        <p:spPr>
          <a:xfrm>
            <a:off x="838200" y="500062"/>
            <a:ext cx="10515600" cy="1325563"/>
          </a:xfrm>
        </p:spPr>
        <p:txBody>
          <a:bodyPr>
            <a:normAutofit fontScale="90000"/>
          </a:bodyPr>
          <a:lstStyle/>
          <a:p>
            <a:r>
              <a:rPr lang="en-US" sz="3200" b="1" dirty="0">
                <a:solidFill>
                  <a:srgbClr val="FFFFFF"/>
                </a:solidFill>
              </a:rPr>
              <a:t>Critical Review on Zeolite Clinoptilolite Safety and Medical Applications </a:t>
            </a:r>
            <a:r>
              <a:rPr lang="en-US" sz="3200" b="1" i="1" dirty="0">
                <a:solidFill>
                  <a:srgbClr val="FFFFFF"/>
                </a:solidFill>
              </a:rPr>
              <a:t>in vivo</a:t>
            </a:r>
            <a:br>
              <a:rPr lang="en-US" sz="3200" b="1" i="1" dirty="0">
                <a:solidFill>
                  <a:srgbClr val="FFFFFF"/>
                </a:solidFill>
              </a:rPr>
            </a:br>
            <a:r>
              <a:rPr lang="en-US" sz="2100" dirty="0"/>
              <a:t>By</a:t>
            </a:r>
            <a:r>
              <a:rPr lang="en-US" sz="2100" i="1" dirty="0"/>
              <a:t> </a:t>
            </a:r>
            <a:r>
              <a:rPr lang="en-US" sz="2100" u="sng" dirty="0">
                <a:hlinkClick r:id="rId3">
                  <a:extLst>
                    <a:ext uri="{A12FA001-AC4F-418D-AE19-62706E023703}">
                      <ahyp:hlinkClr xmlns:ahyp="http://schemas.microsoft.com/office/drawing/2018/hyperlinkcolor" val="tx"/>
                    </a:ext>
                  </a:extLst>
                </a:hlinkClick>
              </a:rPr>
              <a:t>Sandra Kraljević Pavelić</a:t>
            </a:r>
            <a:r>
              <a:rPr lang="en-US" sz="2100" dirty="0"/>
              <a:t>, </a:t>
            </a:r>
            <a:r>
              <a:rPr lang="en-US" sz="2100" u="sng" dirty="0" err="1"/>
              <a:t>Jasmina</a:t>
            </a:r>
            <a:r>
              <a:rPr lang="en-US" sz="2100" u="sng" dirty="0"/>
              <a:t> </a:t>
            </a:r>
            <a:r>
              <a:rPr lang="en-US" sz="2100" u="sng" dirty="0" err="1"/>
              <a:t>Simović</a:t>
            </a:r>
            <a:r>
              <a:rPr lang="en-US" sz="2100" u="sng" dirty="0"/>
              <a:t> </a:t>
            </a:r>
            <a:r>
              <a:rPr lang="en-US" sz="2100" u="sng" dirty="0" err="1"/>
              <a:t>Medica</a:t>
            </a:r>
            <a:r>
              <a:rPr lang="en-US" sz="2100" dirty="0"/>
              <a:t>, </a:t>
            </a:r>
            <a:r>
              <a:rPr lang="en-US" sz="2100" u="sng" dirty="0">
                <a:hlinkClick r:id="rId4">
                  <a:extLst>
                    <a:ext uri="{A12FA001-AC4F-418D-AE19-62706E023703}">
                      <ahyp:hlinkClr xmlns:ahyp="http://schemas.microsoft.com/office/drawing/2018/hyperlinkcolor" val="tx"/>
                    </a:ext>
                  </a:extLst>
                </a:hlinkClick>
              </a:rPr>
              <a:t>Darko Gumbarević</a:t>
            </a:r>
            <a:r>
              <a:rPr lang="en-US" sz="2100" dirty="0"/>
              <a:t>, </a:t>
            </a:r>
            <a:r>
              <a:rPr lang="en-US" sz="2100" u="sng" dirty="0">
                <a:hlinkClick r:id="rId5">
                  <a:extLst>
                    <a:ext uri="{A12FA001-AC4F-418D-AE19-62706E023703}">
                      <ahyp:hlinkClr xmlns:ahyp="http://schemas.microsoft.com/office/drawing/2018/hyperlinkcolor" val="tx"/>
                    </a:ext>
                  </a:extLst>
                </a:hlinkClick>
              </a:rPr>
              <a:t>Ana Filošević</a:t>
            </a:r>
            <a:r>
              <a:rPr lang="en-US" sz="2100" dirty="0"/>
              <a:t>, </a:t>
            </a:r>
            <a:r>
              <a:rPr lang="en-US" sz="2100" u="sng" dirty="0">
                <a:hlinkClick r:id="rId6">
                  <a:extLst>
                    <a:ext uri="{A12FA001-AC4F-418D-AE19-62706E023703}">
                      <ahyp:hlinkClr xmlns:ahyp="http://schemas.microsoft.com/office/drawing/2018/hyperlinkcolor" val="tx"/>
                    </a:ext>
                  </a:extLst>
                </a:hlinkClick>
              </a:rPr>
              <a:t>Nataša Pržulj</a:t>
            </a:r>
            <a:r>
              <a:rPr lang="en-US" sz="2100" dirty="0"/>
              <a:t> and </a:t>
            </a:r>
            <a:r>
              <a:rPr lang="en-US" sz="2100" u="sng" dirty="0" err="1"/>
              <a:t>Krešimir</a:t>
            </a:r>
            <a:r>
              <a:rPr lang="en-US" sz="2100" u="sng" dirty="0"/>
              <a:t> </a:t>
            </a:r>
            <a:r>
              <a:rPr lang="en-US" sz="2100" u="sng" dirty="0" err="1"/>
              <a:t>Pavelić</a:t>
            </a:r>
            <a:br>
              <a:rPr lang="en-US" sz="2100" b="1" dirty="0">
                <a:solidFill>
                  <a:srgbClr val="FFFFFF"/>
                </a:solidFill>
              </a:rPr>
            </a:br>
            <a:endParaRPr lang="en-US" sz="2100" i="1" dirty="0">
              <a:solidFill>
                <a:srgbClr val="FFFFFF"/>
              </a:solidFill>
            </a:endParaRPr>
          </a:p>
        </p:txBody>
      </p:sp>
      <p:sp>
        <p:nvSpPr>
          <p:cNvPr id="3" name="Content Placeholder 2">
            <a:extLst>
              <a:ext uri="{FF2B5EF4-FFF2-40B4-BE49-F238E27FC236}">
                <a16:creationId xmlns:a16="http://schemas.microsoft.com/office/drawing/2014/main" id="{E7AB6A6A-4619-EA4C-8BED-10DADBAB8CE2}"/>
              </a:ext>
            </a:extLst>
          </p:cNvPr>
          <p:cNvSpPr>
            <a:spLocks noGrp="1"/>
          </p:cNvSpPr>
          <p:nvPr>
            <p:ph idx="1"/>
          </p:nvPr>
        </p:nvSpPr>
        <p:spPr>
          <a:xfrm>
            <a:off x="838200" y="2006600"/>
            <a:ext cx="10515600" cy="4351338"/>
          </a:xfrm>
        </p:spPr>
        <p:txBody>
          <a:bodyPr>
            <a:normAutofit/>
          </a:bodyPr>
          <a:lstStyle/>
          <a:p>
            <a:r>
              <a:rPr lang="en-US" sz="2600" dirty="0">
                <a:solidFill>
                  <a:srgbClr val="FFFFFF"/>
                </a:solidFill>
              </a:rPr>
              <a:t>A clinoptilolite sorbent KLS-10-MA decreased the lead accumulation in the intestine by more than 70% in lead-intoxicated mice.</a:t>
            </a:r>
          </a:p>
          <a:p>
            <a:r>
              <a:rPr lang="en-US" sz="2600" dirty="0">
                <a:solidFill>
                  <a:srgbClr val="FFFFFF"/>
                </a:solidFill>
              </a:rPr>
              <a:t>Antiviral properties for clinoptilolite in vitro were demonstrated on the human adenovirus 5, herpes simplex virus type 1, and the human enteroviruses coxsackievirus B5 and echovirus 7. </a:t>
            </a:r>
          </a:p>
          <a:p>
            <a:r>
              <a:rPr lang="en-US" sz="2600" dirty="0">
                <a:solidFill>
                  <a:srgbClr val="FFFFFF"/>
                </a:solidFill>
              </a:rPr>
              <a:t>One study involving patients treated with </a:t>
            </a:r>
            <a:r>
              <a:rPr lang="en-US" sz="2600" dirty="0" err="1">
                <a:solidFill>
                  <a:srgbClr val="FFFFFF"/>
                </a:solidFill>
              </a:rPr>
              <a:t>tribomechanically</a:t>
            </a:r>
            <a:r>
              <a:rPr lang="en-US" sz="2600" dirty="0">
                <a:solidFill>
                  <a:srgbClr val="FFFFFF"/>
                </a:solidFill>
              </a:rPr>
              <a:t> micronized clinoptilolite showed a significant increase in specific immunity cell counts, T-helper cells CD4+, and activated T-lymphocytes HLA-DR+ followed with a decreased natural immunity NK CD56+ cell counts. </a:t>
            </a:r>
          </a:p>
          <a:p>
            <a:pPr marL="0" indent="0">
              <a:buNone/>
            </a:pPr>
            <a:r>
              <a:rPr lang="en-US" sz="2600" dirty="0">
                <a:solidFill>
                  <a:srgbClr val="FFFFFF"/>
                </a:solidFill>
                <a:hlinkClick r:id="rId7"/>
              </a:rPr>
              <a:t>https://www.frontiersin.org/articles/10.3389/fphar.2018.01350/full</a:t>
            </a:r>
            <a:r>
              <a:rPr lang="en-US" sz="2600" dirty="0">
                <a:solidFill>
                  <a:srgbClr val="FFFFFF"/>
                </a:solidFill>
              </a:rPr>
              <a:t> </a:t>
            </a:r>
          </a:p>
        </p:txBody>
      </p:sp>
    </p:spTree>
    <p:extLst>
      <p:ext uri="{BB962C8B-B14F-4D97-AF65-F5344CB8AC3E}">
        <p14:creationId xmlns:p14="http://schemas.microsoft.com/office/powerpoint/2010/main" val="19887923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5696-653F-AE41-BD5F-F37640DB910A}"/>
              </a:ext>
            </a:extLst>
          </p:cNvPr>
          <p:cNvSpPr>
            <a:spLocks noGrp="1"/>
          </p:cNvSpPr>
          <p:nvPr>
            <p:ph type="title"/>
          </p:nvPr>
        </p:nvSpPr>
        <p:spPr>
          <a:xfrm>
            <a:off x="838200" y="827530"/>
            <a:ext cx="10515600" cy="1325563"/>
          </a:xfrm>
        </p:spPr>
        <p:txBody>
          <a:bodyPr>
            <a:normAutofit fontScale="90000"/>
          </a:bodyPr>
          <a:lstStyle/>
          <a:p>
            <a:r>
              <a:rPr lang="en-US" sz="3600" i="1" dirty="0" err="1"/>
              <a:t>Mucuna</a:t>
            </a:r>
            <a:r>
              <a:rPr lang="en-US" sz="3600" i="1" dirty="0"/>
              <a:t> </a:t>
            </a:r>
            <a:r>
              <a:rPr lang="en-US" sz="3600" i="1" dirty="0" err="1"/>
              <a:t>Pruriens</a:t>
            </a:r>
            <a:r>
              <a:rPr lang="en-US" sz="3600" i="1" dirty="0"/>
              <a:t> </a:t>
            </a:r>
            <a:r>
              <a:rPr lang="en-US" sz="3600" dirty="0"/>
              <a:t>in Parkinson’s Disease</a:t>
            </a:r>
            <a:br>
              <a:rPr lang="en-US" dirty="0"/>
            </a:br>
            <a:r>
              <a:rPr lang="en-US" sz="1800" dirty="0"/>
              <a:t>By </a:t>
            </a:r>
            <a:r>
              <a:rPr lang="en-US" sz="1800" u="sng" dirty="0">
                <a:solidFill>
                  <a:schemeClr val="accent1">
                    <a:lumMod val="75000"/>
                  </a:schemeClr>
                </a:solidFill>
              </a:rPr>
              <a:t>Roberto Cilia, </a:t>
            </a:r>
            <a:r>
              <a:rPr lang="en-US" sz="1800" u="sng" dirty="0" err="1">
                <a:solidFill>
                  <a:schemeClr val="accent1">
                    <a:lumMod val="75000"/>
                  </a:schemeClr>
                </a:solidFill>
              </a:rPr>
              <a:t>MD,corresponding</a:t>
            </a:r>
            <a:r>
              <a:rPr lang="en-US" sz="1800" u="sng" dirty="0">
                <a:solidFill>
                  <a:schemeClr val="accent1">
                    <a:lumMod val="75000"/>
                  </a:schemeClr>
                </a:solidFill>
              </a:rPr>
              <a:t> author Janeth Laguna, MD, Erica </a:t>
            </a:r>
            <a:r>
              <a:rPr lang="en-US" sz="1800" u="sng" dirty="0" err="1">
                <a:solidFill>
                  <a:schemeClr val="accent1">
                    <a:lumMod val="75000"/>
                  </a:schemeClr>
                </a:solidFill>
              </a:rPr>
              <a:t>Cassani</a:t>
            </a:r>
            <a:r>
              <a:rPr lang="en-US" sz="1800" u="sng" dirty="0">
                <a:solidFill>
                  <a:schemeClr val="accent1">
                    <a:lumMod val="75000"/>
                  </a:schemeClr>
                </a:solidFill>
              </a:rPr>
              <a:t>, MD, Emanuele </a:t>
            </a:r>
            <a:r>
              <a:rPr lang="en-US" sz="1800" u="sng" dirty="0" err="1">
                <a:solidFill>
                  <a:schemeClr val="accent1">
                    <a:lumMod val="75000"/>
                  </a:schemeClr>
                </a:solidFill>
              </a:rPr>
              <a:t>Cereda</a:t>
            </a:r>
            <a:r>
              <a:rPr lang="en-US" sz="1800" u="sng" dirty="0">
                <a:solidFill>
                  <a:schemeClr val="accent1">
                    <a:lumMod val="75000"/>
                  </a:schemeClr>
                </a:solidFill>
              </a:rPr>
              <a:t>, MD, PhD, </a:t>
            </a:r>
            <a:r>
              <a:rPr lang="en-US" sz="1800" u="sng" dirty="0" err="1">
                <a:solidFill>
                  <a:schemeClr val="accent1">
                    <a:lumMod val="75000"/>
                  </a:schemeClr>
                </a:solidFill>
              </a:rPr>
              <a:t>Nicolò</a:t>
            </a:r>
            <a:r>
              <a:rPr lang="en-US" sz="1800" u="sng" dirty="0">
                <a:solidFill>
                  <a:schemeClr val="accent1">
                    <a:lumMod val="75000"/>
                  </a:schemeClr>
                </a:solidFill>
              </a:rPr>
              <a:t> G. </a:t>
            </a:r>
            <a:r>
              <a:rPr lang="en-US" sz="1800" u="sng" dirty="0" err="1">
                <a:solidFill>
                  <a:schemeClr val="accent1">
                    <a:lumMod val="75000"/>
                  </a:schemeClr>
                </a:solidFill>
              </a:rPr>
              <a:t>Pozzi</a:t>
            </a:r>
            <a:r>
              <a:rPr lang="en-US" sz="1800" u="sng" dirty="0">
                <a:solidFill>
                  <a:schemeClr val="accent1">
                    <a:lumMod val="75000"/>
                  </a:schemeClr>
                </a:solidFill>
              </a:rPr>
              <a:t>, MD, </a:t>
            </a:r>
            <a:r>
              <a:rPr lang="en-US" sz="1800" u="sng" dirty="0" err="1">
                <a:solidFill>
                  <a:schemeClr val="accent1">
                    <a:lumMod val="75000"/>
                  </a:schemeClr>
                </a:solidFill>
              </a:rPr>
              <a:t>Ioannis</a:t>
            </a:r>
            <a:r>
              <a:rPr lang="en-US" sz="1800" u="sng" dirty="0">
                <a:solidFill>
                  <a:schemeClr val="accent1">
                    <a:lumMod val="75000"/>
                  </a:schemeClr>
                </a:solidFill>
              </a:rPr>
              <a:t> U. Isaias, MD, PhD</a:t>
            </a:r>
            <a:r>
              <a:rPr lang="en-US" sz="1800" dirty="0">
                <a:solidFill>
                  <a:schemeClr val="accent1">
                    <a:lumMod val="75000"/>
                  </a:schemeClr>
                </a:solidFill>
              </a:rPr>
              <a:t>, </a:t>
            </a:r>
            <a:r>
              <a:rPr lang="en-US" sz="1800" u="sng" dirty="0">
                <a:solidFill>
                  <a:schemeClr val="accent1">
                    <a:lumMod val="75000"/>
                  </a:schemeClr>
                </a:solidFill>
              </a:rPr>
              <a:t>Manuela </a:t>
            </a:r>
            <a:r>
              <a:rPr lang="en-US" sz="1800" u="sng" dirty="0" err="1">
                <a:solidFill>
                  <a:schemeClr val="accent1">
                    <a:lumMod val="75000"/>
                  </a:schemeClr>
                </a:solidFill>
              </a:rPr>
              <a:t>Contin</a:t>
            </a:r>
            <a:r>
              <a:rPr lang="en-US" sz="1800" dirty="0">
                <a:solidFill>
                  <a:schemeClr val="accent1">
                    <a:lumMod val="75000"/>
                  </a:schemeClr>
                </a:solidFill>
              </a:rPr>
              <a:t>, </a:t>
            </a:r>
            <a:r>
              <a:rPr lang="en-US" sz="1800" u="sng" dirty="0">
                <a:solidFill>
                  <a:schemeClr val="accent1">
                    <a:lumMod val="75000"/>
                  </a:schemeClr>
                </a:solidFill>
              </a:rPr>
              <a:t>PharmD, Michela </a:t>
            </a:r>
            <a:r>
              <a:rPr lang="en-US" sz="1800" u="sng" dirty="0" err="1">
                <a:solidFill>
                  <a:schemeClr val="accent1">
                    <a:lumMod val="75000"/>
                  </a:schemeClr>
                </a:solidFill>
              </a:rPr>
              <a:t>Barichella</a:t>
            </a:r>
            <a:r>
              <a:rPr lang="en-US" sz="1800" u="sng" dirty="0">
                <a:solidFill>
                  <a:schemeClr val="accent1">
                    <a:lumMod val="75000"/>
                  </a:schemeClr>
                </a:solidFill>
              </a:rPr>
              <a:t>, MD, and Gianni Pezzoli, MD</a:t>
            </a:r>
          </a:p>
        </p:txBody>
      </p:sp>
      <p:sp>
        <p:nvSpPr>
          <p:cNvPr id="3" name="Content Placeholder 2">
            <a:extLst>
              <a:ext uri="{FF2B5EF4-FFF2-40B4-BE49-F238E27FC236}">
                <a16:creationId xmlns:a16="http://schemas.microsoft.com/office/drawing/2014/main" id="{00CE590C-9A71-5E4D-8180-6224DE4DBEE5}"/>
              </a:ext>
            </a:extLst>
          </p:cNvPr>
          <p:cNvSpPr>
            <a:spLocks noGrp="1"/>
          </p:cNvSpPr>
          <p:nvPr>
            <p:ph idx="1"/>
          </p:nvPr>
        </p:nvSpPr>
        <p:spPr>
          <a:xfrm>
            <a:off x="838200" y="2153093"/>
            <a:ext cx="10515600" cy="5514352"/>
          </a:xfrm>
        </p:spPr>
        <p:txBody>
          <a:bodyPr>
            <a:noAutofit/>
          </a:bodyPr>
          <a:lstStyle/>
          <a:p>
            <a:pPr>
              <a:lnSpc>
                <a:spcPct val="100000"/>
              </a:lnSpc>
            </a:pPr>
            <a:r>
              <a:rPr lang="en-US" sz="1700" b="1" dirty="0"/>
              <a:t>Objective: </a:t>
            </a:r>
            <a:r>
              <a:rPr lang="en-US" sz="1700" dirty="0"/>
              <a:t>In this study, it was investigated whether </a:t>
            </a:r>
            <a:r>
              <a:rPr lang="en-US" sz="1700" i="1" dirty="0" err="1"/>
              <a:t>Mucuna</a:t>
            </a:r>
            <a:r>
              <a:rPr lang="en-US" sz="1700" i="1" dirty="0"/>
              <a:t> </a:t>
            </a:r>
            <a:r>
              <a:rPr lang="en-US" sz="1700" i="1" dirty="0" err="1"/>
              <a:t>pruriens</a:t>
            </a:r>
            <a:r>
              <a:rPr lang="en-US" sz="1700" i="1" dirty="0"/>
              <a:t> </a:t>
            </a:r>
            <a:r>
              <a:rPr lang="en-US" sz="1700" dirty="0"/>
              <a:t>may be used as an alternative source of L-DOPA for individuals with Parkinson’s Disease who can not afford long-term therapy. </a:t>
            </a:r>
          </a:p>
          <a:p>
            <a:pPr>
              <a:lnSpc>
                <a:spcPct val="100000"/>
              </a:lnSpc>
            </a:pPr>
            <a:r>
              <a:rPr lang="en-US" sz="1700" b="1" dirty="0"/>
              <a:t>Method: </a:t>
            </a:r>
            <a:r>
              <a:rPr lang="en-US" sz="1700" dirty="0"/>
              <a:t>Eighteen patients with advanced PD received the following treatments, whose sequence was randomized: (1) dispersible levodopa at 3.5 mg/kg combined with the </a:t>
            </a:r>
            <a:r>
              <a:rPr lang="en-US" sz="1700" dirty="0" err="1"/>
              <a:t>dopa</a:t>
            </a:r>
            <a:r>
              <a:rPr lang="en-US" sz="1700" dirty="0"/>
              <a:t>-decarboxylase inhibitor </a:t>
            </a:r>
            <a:r>
              <a:rPr lang="en-US" sz="1700" dirty="0" err="1"/>
              <a:t>benserazide</a:t>
            </a:r>
            <a:r>
              <a:rPr lang="en-US" sz="1700" dirty="0"/>
              <a:t> (LD+DDCI; the reference treatment); (2) high-dose </a:t>
            </a:r>
            <a:r>
              <a:rPr lang="en-US" sz="1700" dirty="0" err="1"/>
              <a:t>Mucuna</a:t>
            </a:r>
            <a:r>
              <a:rPr lang="en-US" sz="1700" dirty="0"/>
              <a:t> </a:t>
            </a:r>
            <a:r>
              <a:rPr lang="en-US" sz="1700" dirty="0" err="1"/>
              <a:t>pruriens</a:t>
            </a:r>
            <a:r>
              <a:rPr lang="en-US" sz="1700" dirty="0"/>
              <a:t> (MP-</a:t>
            </a:r>
            <a:r>
              <a:rPr lang="en-US" sz="1700" dirty="0" err="1"/>
              <a:t>Hd</a:t>
            </a:r>
            <a:r>
              <a:rPr lang="en-US" sz="1700" dirty="0"/>
              <a:t>; 17.5 mg/kg); (3) low-dose </a:t>
            </a:r>
            <a:r>
              <a:rPr lang="en-US" sz="1700" dirty="0" err="1"/>
              <a:t>Mucuna</a:t>
            </a:r>
            <a:r>
              <a:rPr lang="en-US" sz="1700" dirty="0"/>
              <a:t> </a:t>
            </a:r>
            <a:r>
              <a:rPr lang="en-US" sz="1700" dirty="0" err="1"/>
              <a:t>pruriens</a:t>
            </a:r>
            <a:r>
              <a:rPr lang="en-US" sz="1700" dirty="0"/>
              <a:t> (MP-</a:t>
            </a:r>
            <a:r>
              <a:rPr lang="en-US" sz="1700" dirty="0" err="1"/>
              <a:t>Ld</a:t>
            </a:r>
            <a:r>
              <a:rPr lang="en-US" sz="1700" dirty="0"/>
              <a:t>; 12.5 mg/kg); (4) pharmaceutical preparation of LD without DDCI (LD−DDCI; 17.5 mg/kg); (5) </a:t>
            </a:r>
            <a:r>
              <a:rPr lang="en-US" sz="1700" dirty="0" err="1"/>
              <a:t>Mucuna</a:t>
            </a:r>
            <a:r>
              <a:rPr lang="en-US" sz="1700" dirty="0"/>
              <a:t> </a:t>
            </a:r>
            <a:r>
              <a:rPr lang="en-US" sz="1700" dirty="0" err="1"/>
              <a:t>pruriens</a:t>
            </a:r>
            <a:r>
              <a:rPr lang="en-US" sz="1700" dirty="0"/>
              <a:t> plus </a:t>
            </a:r>
            <a:r>
              <a:rPr lang="en-US" sz="1700" dirty="0" err="1"/>
              <a:t>benserazide</a:t>
            </a:r>
            <a:r>
              <a:rPr lang="en-US" sz="1700" dirty="0"/>
              <a:t> (MP+DDCI; 3.5 mg/kg); (6) placebo.</a:t>
            </a:r>
          </a:p>
          <a:p>
            <a:pPr>
              <a:lnSpc>
                <a:spcPct val="100000"/>
              </a:lnSpc>
            </a:pPr>
            <a:r>
              <a:rPr lang="en-US" sz="1700" b="1" dirty="0"/>
              <a:t>Results: </a:t>
            </a:r>
            <a:r>
              <a:rPr lang="en-US" sz="1700" dirty="0"/>
              <a:t>When compared to LD+DDCI, </a:t>
            </a:r>
            <a:r>
              <a:rPr lang="en-US" sz="1700" dirty="0" err="1"/>
              <a:t>Mucuna</a:t>
            </a:r>
            <a:r>
              <a:rPr lang="en-US" sz="1700" dirty="0"/>
              <a:t> </a:t>
            </a:r>
            <a:r>
              <a:rPr lang="en-US" sz="1700" dirty="0" err="1"/>
              <a:t>pruriens</a:t>
            </a:r>
            <a:r>
              <a:rPr lang="en-US" sz="1700" dirty="0"/>
              <a:t>-levodopa showed similar motor response with fewer dyskinesias and AEs, while </a:t>
            </a:r>
            <a:r>
              <a:rPr lang="en-US" sz="1700" dirty="0" err="1"/>
              <a:t>Mucuna</a:t>
            </a:r>
            <a:r>
              <a:rPr lang="en-US" sz="1700" dirty="0"/>
              <a:t> </a:t>
            </a:r>
            <a:r>
              <a:rPr lang="en-US" sz="1700" dirty="0" err="1"/>
              <a:t>pruriens</a:t>
            </a:r>
            <a:r>
              <a:rPr lang="en-US" sz="1700" dirty="0"/>
              <a:t>-high dose induced greater motor improvement at 90 and 180 minutes, longer ON duration, and fewer dyskinesias.</a:t>
            </a:r>
          </a:p>
          <a:p>
            <a:pPr marL="0" indent="0">
              <a:buNone/>
            </a:pPr>
            <a:r>
              <a:rPr lang="en-US" sz="1200" dirty="0">
                <a:hlinkClick r:id="rId2"/>
              </a:rPr>
              <a:t>https://www.ncbi.nlm.nih.gov/labs/pmc/articles/PMC5539737/</a:t>
            </a:r>
            <a:r>
              <a:rPr lang="en-US" sz="1200" dirty="0"/>
              <a:t> </a:t>
            </a:r>
          </a:p>
        </p:txBody>
      </p:sp>
      <p:pic>
        <p:nvPicPr>
          <p:cNvPr id="1026" name="Picture 2" descr="corresponding author">
            <a:extLst>
              <a:ext uri="{FF2B5EF4-FFF2-40B4-BE49-F238E27FC236}">
                <a16:creationId xmlns:a16="http://schemas.microsoft.com/office/drawing/2014/main" id="{768D690B-2130-1D4D-A71E-CA8013D0D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8" y="1122128"/>
            <a:ext cx="88900"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BAD1D-51B1-0A49-8B17-7AFCA948B37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CD3AE54-84DB-F74D-BC86-2B08C3A6D437}"/>
              </a:ext>
            </a:extLst>
          </p:cNvPr>
          <p:cNvSpPr>
            <a:spLocks noGrp="1"/>
          </p:cNvSpPr>
          <p:nvPr>
            <p:ph idx="1"/>
          </p:nvPr>
        </p:nvSpPr>
        <p:spPr/>
        <p:txBody>
          <a:bodyPr/>
          <a:lstStyle/>
          <a:p>
            <a:r>
              <a:rPr lang="en-US" dirty="0">
                <a:hlinkClick r:id="rId2"/>
              </a:rPr>
              <a:t>https://www.niehs.nih.gov/research/supported/health/neurodegenerative/index.cfm</a:t>
            </a:r>
            <a:r>
              <a:rPr lang="en-US" dirty="0"/>
              <a:t>  </a:t>
            </a:r>
          </a:p>
          <a:p>
            <a:r>
              <a:rPr lang="en-US" dirty="0">
                <a:hlinkClick r:id="rId3"/>
              </a:rPr>
              <a:t>https://www.mayoclinic.org/diseases-conditions/amyotrophic-lateral-sclerosis/symptoms-causes/syc-20354022</a:t>
            </a:r>
            <a:r>
              <a:rPr lang="en-US" dirty="0"/>
              <a:t> </a:t>
            </a:r>
          </a:p>
          <a:p>
            <a:r>
              <a:rPr lang="en-US" dirty="0">
                <a:hlinkClick r:id="rId4"/>
              </a:rPr>
              <a:t>https://www.mayoclinic.org/diseases-conditions/parkinsons-disease/symptoms-causes/syc-20376055</a:t>
            </a:r>
            <a:r>
              <a:rPr lang="en-US" dirty="0"/>
              <a:t> </a:t>
            </a:r>
          </a:p>
        </p:txBody>
      </p:sp>
    </p:spTree>
    <p:extLst>
      <p:ext uri="{BB962C8B-B14F-4D97-AF65-F5344CB8AC3E}">
        <p14:creationId xmlns:p14="http://schemas.microsoft.com/office/powerpoint/2010/main" val="138137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0EE0-81D1-5D46-A4CA-33A36A0752A7}"/>
              </a:ext>
            </a:extLst>
          </p:cNvPr>
          <p:cNvSpPr>
            <a:spLocks noGrp="1"/>
          </p:cNvSpPr>
          <p:nvPr>
            <p:ph type="title"/>
          </p:nvPr>
        </p:nvSpPr>
        <p:spPr>
          <a:xfrm>
            <a:off x="733507" y="2406317"/>
            <a:ext cx="5536001" cy="1820244"/>
          </a:xfrm>
        </p:spPr>
        <p:txBody>
          <a:bodyPr vert="horz" lIns="91440" tIns="45720" rIns="91440" bIns="45720" rtlCol="0" anchor="t">
            <a:normAutofit/>
          </a:bodyPr>
          <a:lstStyle/>
          <a:p>
            <a:pPr algn="ctr"/>
            <a:r>
              <a:rPr lang="en-US" sz="6000" dirty="0"/>
              <a:t>Thank you for joining us today!</a:t>
            </a:r>
          </a:p>
        </p:txBody>
      </p:sp>
      <p:pic>
        <p:nvPicPr>
          <p:cNvPr id="4" name="Content Placeholder 10" descr="Content Placeholder 10">
            <a:extLst>
              <a:ext uri="{FF2B5EF4-FFF2-40B4-BE49-F238E27FC236}">
                <a16:creationId xmlns:a16="http://schemas.microsoft.com/office/drawing/2014/main" id="{1ED5F567-6ADD-864D-95E7-1B9C9272C43F}"/>
              </a:ext>
            </a:extLst>
          </p:cNvPr>
          <p:cNvPicPr>
            <a:picLocks noChangeAspect="1"/>
          </p:cNvPicPr>
          <p:nvPr/>
        </p:nvPicPr>
        <p:blipFill rotWithShape="1">
          <a:blip r:embed="rId2"/>
          <a:srcRect l="8066" r="3815" b="-2"/>
          <a:stretch/>
        </p:blipFill>
        <p:spPr>
          <a:xfrm>
            <a:off x="5922492" y="143828"/>
            <a:ext cx="5992413" cy="5916415"/>
          </a:xfrm>
          <a:prstGeom prst="rect">
            <a:avLst/>
          </a:prstGeom>
        </p:spPr>
      </p:pic>
      <p:pic>
        <p:nvPicPr>
          <p:cNvPr id="11" name="Picture 10">
            <a:extLst>
              <a:ext uri="{FF2B5EF4-FFF2-40B4-BE49-F238E27FC236}">
                <a16:creationId xmlns:a16="http://schemas.microsoft.com/office/drawing/2014/main" id="{0D24D789-111A-544F-9F5C-931FF7A5F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0694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dirty="0">
                <a:latin typeface="+mj-lt"/>
              </a:rPr>
              <a:t>Medical Disclaimer: </a:t>
            </a:r>
            <a:br>
              <a:rPr dirty="0">
                <a:latin typeface="+mj-lt"/>
              </a:rPr>
            </a:br>
            <a:endParaRPr dirty="0">
              <a:latin typeface="+mj-lt"/>
            </a:endParaRPr>
          </a:p>
        </p:txBody>
      </p:sp>
      <p:sp>
        <p:nvSpPr>
          <p:cNvPr id="140" name="Content Placeholder 2"/>
          <p:cNvSpPr txBox="1">
            <a:spLocks noGrp="1"/>
          </p:cNvSpPr>
          <p:nvPr>
            <p:ph idx="1"/>
          </p:nvPr>
        </p:nvSpPr>
        <p:spPr>
          <a:xfrm>
            <a:off x="1144969" y="2208880"/>
            <a:ext cx="5833394" cy="4191488"/>
          </a:xfrm>
          <a:prstGeom prst="rect">
            <a:avLst/>
          </a:prstGeom>
        </p:spPr>
        <p:txBody>
          <a:bodyPr>
            <a:normAutofit/>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a:t>
            </a:r>
            <a:r>
              <a:rPr lang="en-US" dirty="0">
                <a:latin typeface="Calibri" panose="020F0502020204030204" pitchFamily="34" charset="0"/>
                <a:cs typeface="Calibri" panose="020F0502020204030204" pitchFamily="34" charset="0"/>
              </a:rPr>
              <a:t>This is for  science and educational purposes only and cannot be used in any aspect for sales or marketing. </a:t>
            </a:r>
            <a:r>
              <a:rPr dirty="0">
                <a:latin typeface="Calibri" panose="020F0502020204030204" pitchFamily="34" charset="0"/>
                <a:cs typeface="Calibri" panose="020F0502020204030204" pitchFamily="34" charset="0"/>
              </a:rPr>
              <a:t> You should not use this information for diagnosing a health or fitness problem or disease.  You should always consult with a doctor or other health care professional for medical advice or information about diagnosis and treatment. </a:t>
            </a:r>
            <a:r>
              <a:rPr lang="en-US" b="1" dirty="0">
                <a:latin typeface="Calibri" panose="020F0502020204030204" pitchFamily="34" charset="0"/>
                <a:cs typeface="Calibri" panose="020F0502020204030204" pitchFamily="34" charset="0"/>
              </a:rPr>
              <a:t>This is Confidential. Do not distribute</a:t>
            </a:r>
            <a:r>
              <a:rPr lang="en-US" dirty="0">
                <a:latin typeface="Calibri" panose="020F0502020204030204" pitchFamily="34" charset="0"/>
                <a:cs typeface="Calibri" panose="020F0502020204030204" pitchFamily="34" charset="0"/>
              </a:rPr>
              <a:t>—for scientific educational purposes only.  </a:t>
            </a:r>
            <a:endParaRPr dirty="0">
              <a:latin typeface="Calibri" panose="020F0502020204030204" pitchFamily="34" charset="0"/>
              <a:cs typeface="Calibri" panose="020F0502020204030204" pitchFamily="34" charset="0"/>
            </a:endParaRP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scene&#10;&#10;Description automatically generated">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r="11794" b="1"/>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657592" y="1539509"/>
            <a:ext cx="4972511" cy="3367554"/>
          </a:xfrm>
        </p:spPr>
        <p:txBody>
          <a:bodyPr vert="horz" lIns="91440" tIns="45720" rIns="91440" bIns="45720" rtlCol="0" anchor="b">
            <a:normAutofit/>
          </a:bodyPr>
          <a:lstStyle/>
          <a:p>
            <a:r>
              <a:rPr lang="en-US" sz="5600" kern="1200" dirty="0">
                <a:latin typeface="+mj-lt"/>
                <a:ea typeface="+mj-ea"/>
                <a:cs typeface="+mj-cs"/>
              </a:rPr>
              <a:t>Dr. Christina Rahm CEO &amp; Chief Science Officer</a:t>
            </a:r>
          </a:p>
        </p:txBody>
      </p:sp>
      <p:pic>
        <p:nvPicPr>
          <p:cNvPr id="3074" name="Picture 2" descr="Screen Shot 2020-11-13 at 12.42.07 PM">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559"/>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2421D264-2352-8840-A97D-A486418DD3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405747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25"/>
          <p:cNvSpPr/>
          <p:nvPr/>
        </p:nvSpPr>
        <p:spPr>
          <a:xfrm>
            <a:off x="0" y="288235"/>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66" name="Title 1"/>
          <p:cNvSpPr txBox="1">
            <a:spLocks noGrp="1"/>
          </p:cNvSpPr>
          <p:nvPr>
            <p:ph type="title"/>
          </p:nvPr>
        </p:nvSpPr>
        <p:spPr>
          <a:xfrm>
            <a:off x="3246839" y="505649"/>
            <a:ext cx="6718963" cy="4378867"/>
          </a:xfrm>
          <a:prstGeom prst="rect">
            <a:avLst/>
          </a:prstGeom>
        </p:spPr>
        <p:txBody>
          <a:bodyPr anchor="b"/>
          <a:lstStyle/>
          <a:p>
            <a:pPr algn="ctr">
              <a:defRPr sz="4800"/>
            </a:pPr>
            <a:r>
              <a:rPr dirty="0"/>
              <a:t>ISNS Case Study</a:t>
            </a:r>
            <a:br>
              <a:rPr dirty="0"/>
            </a:br>
            <a:r>
              <a:rPr dirty="0"/>
              <a:t>Presented by: </a:t>
            </a:r>
            <a:br>
              <a:rPr dirty="0"/>
            </a:br>
            <a:br>
              <a:rPr dirty="0"/>
            </a:br>
            <a:r>
              <a:rPr dirty="0"/>
              <a:t>Dr. </a:t>
            </a:r>
            <a:r>
              <a:rPr lang="en-US" dirty="0"/>
              <a:t>Christina Rahm</a:t>
            </a:r>
            <a:endParaRPr dirty="0"/>
          </a:p>
        </p:txBody>
      </p:sp>
      <p:sp>
        <p:nvSpPr>
          <p:cNvPr id="167" name="Content Placeholder 2"/>
          <p:cNvSpPr txBox="1">
            <a:spLocks noGrp="1"/>
          </p:cNvSpPr>
          <p:nvPr>
            <p:ph type="body" sz="half" idx="1"/>
          </p:nvPr>
        </p:nvSpPr>
        <p:spPr>
          <a:xfrm>
            <a:off x="5596500" y="2405894"/>
            <a:ext cx="5754899" cy="3014767"/>
          </a:xfrm>
          <a:prstGeom prst="rect">
            <a:avLst/>
          </a:prstGeom>
        </p:spPr>
        <p:txBody>
          <a:bodyPr/>
          <a:lstStyle>
            <a:lvl1pPr marL="0" indent="0">
              <a:buSzTx/>
              <a:buNone/>
              <a:defRPr sz="2000"/>
            </a:lvl1pPr>
          </a:lstStyle>
          <a:p>
            <a:r>
              <a:t> </a:t>
            </a:r>
          </a:p>
        </p:txBody>
      </p:sp>
      <p:sp>
        <p:nvSpPr>
          <p:cNvPr id="168" name="Rectangle 27"/>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169" name="Rectangle 29"/>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pic>
        <p:nvPicPr>
          <p:cNvPr id="170" name="Picture 14" descr="Picture 14"/>
          <p:cNvPicPr>
            <a:picLocks noChangeAspect="1"/>
          </p:cNvPicPr>
          <p:nvPr/>
        </p:nvPicPr>
        <p:blipFill>
          <a:blip r:embed="rId2"/>
          <a:stretch>
            <a:fillRect/>
          </a:stretch>
        </p:blipFill>
        <p:spPr>
          <a:xfrm>
            <a:off x="-48886" y="1549973"/>
            <a:ext cx="4259792" cy="3705967"/>
          </a:xfrm>
          <a:prstGeom prst="rect">
            <a:avLst/>
          </a:prstGeom>
          <a:ln w="12700">
            <a:miter lim="400000"/>
          </a:ln>
        </p:spPr>
      </p:pic>
      <p:sp>
        <p:nvSpPr>
          <p:cNvPr id="171" name="Rectangle 4"/>
          <p:cNvSpPr/>
          <p:nvPr/>
        </p:nvSpPr>
        <p:spPr>
          <a:xfrm>
            <a:off x="-2" y="-1"/>
            <a:ext cx="12192001" cy="405116"/>
          </a:xfrm>
          <a:prstGeom prst="rect">
            <a:avLst/>
          </a:prstGeom>
          <a:gradFill>
            <a:gsLst>
              <a:gs pos="0">
                <a:srgbClr val="3864B3"/>
              </a:gs>
              <a:gs pos="23000">
                <a:srgbClr val="3864B3"/>
              </a:gs>
              <a:gs pos="69000">
                <a:srgbClr val="2F5597"/>
              </a:gs>
              <a:gs pos="97000">
                <a:srgbClr val="2C4F8C"/>
              </a:gs>
            </a:gsLst>
            <a:path path="circle">
              <a:fillToRect l="62278" t="119636" r="37721" b="-19636"/>
            </a:path>
          </a:gradFill>
          <a:ln w="12700">
            <a:solidFill>
              <a:srgbClr val="32538F"/>
            </a:solidFill>
            <a:miter/>
          </a:ln>
        </p:spPr>
        <p:txBody>
          <a:bodyPr lIns="45718" tIns="45718" rIns="45718" bIns="45718" anchor="ctr"/>
          <a:lstStyle/>
          <a:p>
            <a:pPr algn="ctr">
              <a:defRPr>
                <a:solidFill>
                  <a:srgbClr val="FFFFFF"/>
                </a:solidFill>
              </a:defRPr>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an of a human brain in a neurology clinic">
            <a:extLst>
              <a:ext uri="{FF2B5EF4-FFF2-40B4-BE49-F238E27FC236}">
                <a16:creationId xmlns:a16="http://schemas.microsoft.com/office/drawing/2014/main" id="{99FF7516-A019-4F64-9A30-5BB092F74144}"/>
              </a:ext>
            </a:extLst>
          </p:cNvPr>
          <p:cNvPicPr>
            <a:picLocks noChangeAspect="1"/>
          </p:cNvPicPr>
          <p:nvPr/>
        </p:nvPicPr>
        <p:blipFill rotWithShape="1">
          <a:blip r:embed="rId2"/>
          <a:srcRect t="15907" b="9093"/>
          <a:stretch/>
        </p:blipFill>
        <p:spPr>
          <a:xfrm>
            <a:off x="20" y="0"/>
            <a:ext cx="12191980" cy="6857990"/>
          </a:xfrm>
          <a:prstGeom prst="rect">
            <a:avLst/>
          </a:prstGeom>
        </p:spPr>
      </p:pic>
      <p:sp>
        <p:nvSpPr>
          <p:cNvPr id="17" name="Rectangle 12">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8E82C11-115D-7C43-A3B7-D464E5DC9A37}"/>
              </a:ext>
            </a:extLst>
          </p:cNvPr>
          <p:cNvSpPr>
            <a:spLocks noGrp="1"/>
          </p:cNvSpPr>
          <p:nvPr>
            <p:ph type="ctrTitle"/>
          </p:nvPr>
        </p:nvSpPr>
        <p:spPr>
          <a:xfrm>
            <a:off x="2467247" y="2314678"/>
            <a:ext cx="7257505" cy="1425924"/>
          </a:xfrm>
        </p:spPr>
        <p:txBody>
          <a:bodyPr>
            <a:normAutofit fontScale="90000"/>
          </a:bodyPr>
          <a:lstStyle/>
          <a:p>
            <a:r>
              <a:rPr lang="en-US" sz="5000" dirty="0"/>
              <a:t>NEURODEGENERATIVE DISEASES</a:t>
            </a:r>
          </a:p>
        </p:txBody>
      </p:sp>
      <p:sp>
        <p:nvSpPr>
          <p:cNvPr id="6" name="Subtitle 5">
            <a:extLst>
              <a:ext uri="{FF2B5EF4-FFF2-40B4-BE49-F238E27FC236}">
                <a16:creationId xmlns:a16="http://schemas.microsoft.com/office/drawing/2014/main" id="{2CF63724-0960-D743-9C4B-4C3A4DA7519D}"/>
              </a:ext>
            </a:extLst>
          </p:cNvPr>
          <p:cNvSpPr>
            <a:spLocks noGrp="1"/>
          </p:cNvSpPr>
          <p:nvPr>
            <p:ph type="subTitle" idx="1"/>
          </p:nvPr>
        </p:nvSpPr>
        <p:spPr>
          <a:xfrm>
            <a:off x="2366010" y="4125896"/>
            <a:ext cx="7459980" cy="468888"/>
          </a:xfrm>
        </p:spPr>
        <p:txBody>
          <a:bodyPr>
            <a:noAutofit/>
          </a:bodyPr>
          <a:lstStyle/>
          <a:p>
            <a:r>
              <a:rPr lang="en-US" sz="2800" dirty="0"/>
              <a:t>Parkinson’s Disease, Alzheimer’s Disease, and ALS</a:t>
            </a:r>
          </a:p>
        </p:txBody>
      </p:sp>
      <p:cxnSp>
        <p:nvCxnSpPr>
          <p:cNvPr id="18" name="Straight Connector 14">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3235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10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01A97-B57D-B648-9EFC-46ACDF1C64C8}"/>
              </a:ext>
            </a:extLst>
          </p:cNvPr>
          <p:cNvSpPr>
            <a:spLocks noGrp="1"/>
          </p:cNvSpPr>
          <p:nvPr>
            <p:ph type="title"/>
          </p:nvPr>
        </p:nvSpPr>
        <p:spPr>
          <a:xfrm>
            <a:off x="4965430" y="629268"/>
            <a:ext cx="6586491" cy="1286160"/>
          </a:xfrm>
        </p:spPr>
        <p:txBody>
          <a:bodyPr anchor="b">
            <a:normAutofit/>
          </a:bodyPr>
          <a:lstStyle/>
          <a:p>
            <a:r>
              <a:rPr lang="en-US" b="1" dirty="0"/>
              <a:t>Neurodegenerative Diseases </a:t>
            </a:r>
          </a:p>
        </p:txBody>
      </p:sp>
      <p:sp>
        <p:nvSpPr>
          <p:cNvPr id="5" name="Content Placeholder 4">
            <a:extLst>
              <a:ext uri="{FF2B5EF4-FFF2-40B4-BE49-F238E27FC236}">
                <a16:creationId xmlns:a16="http://schemas.microsoft.com/office/drawing/2014/main" id="{AEDDCAC3-F461-004C-81B9-4110C8DCC6EE}"/>
              </a:ext>
            </a:extLst>
          </p:cNvPr>
          <p:cNvSpPr>
            <a:spLocks noGrp="1"/>
          </p:cNvSpPr>
          <p:nvPr>
            <p:ph idx="1"/>
          </p:nvPr>
        </p:nvSpPr>
        <p:spPr>
          <a:xfrm>
            <a:off x="4965431" y="2438400"/>
            <a:ext cx="5915929" cy="3785419"/>
          </a:xfrm>
        </p:spPr>
        <p:txBody>
          <a:bodyPr>
            <a:normAutofit lnSpcReduction="10000"/>
          </a:bodyPr>
          <a:lstStyle/>
          <a:p>
            <a:r>
              <a:rPr lang="en-US" sz="2000" dirty="0"/>
              <a:t>Neurodegenerative diseases occur when nerve cells in the brain or peripheral nervous system lose function over time and ultimately die. Alzheimer’s disease and Parkinson’s disease are the most common neurodegenerative diseases. Degenerative nerve diseases affect many of your body's activities, such as balance, movement, talking, breathing, and heart function. </a:t>
            </a:r>
          </a:p>
          <a:p>
            <a:r>
              <a:rPr lang="en-US" sz="2000" dirty="0"/>
              <a:t>These diseases are often genetic, but sometimes the cause is a medical condition such as alcoholism, a tumor, or stroke. Other causes may include toxins, chemicals, viruses, or lack of vital minerals. It depends on the type of disease, but most of them, such as Parkinson’s and Alzheimer’s, have no cure.  </a:t>
            </a:r>
          </a:p>
        </p:txBody>
      </p:sp>
      <p:pic>
        <p:nvPicPr>
          <p:cNvPr id="6" name="Picture 5">
            <a:extLst>
              <a:ext uri="{FF2B5EF4-FFF2-40B4-BE49-F238E27FC236}">
                <a16:creationId xmlns:a16="http://schemas.microsoft.com/office/drawing/2014/main" id="{000BBB41-59B6-3F40-8E7B-DF13BE62E7D6}"/>
              </a:ext>
            </a:extLst>
          </p:cNvPr>
          <p:cNvPicPr>
            <a:picLocks noChangeAspect="1"/>
          </p:cNvPicPr>
          <p:nvPr/>
        </p:nvPicPr>
        <p:blipFill rotWithShape="1">
          <a:blip r:embed="rId2"/>
          <a:srcRect l="30443" r="18862"/>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5DEFF"/>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19608FD9-FAF3-BC4E-B145-9840260E70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209616" y="5084104"/>
            <a:ext cx="2038990" cy="1773896"/>
          </a:xfrm>
          <a:prstGeom prst="rect">
            <a:avLst/>
          </a:prstGeom>
        </p:spPr>
      </p:pic>
    </p:spTree>
    <p:extLst>
      <p:ext uri="{BB962C8B-B14F-4D97-AF65-F5344CB8AC3E}">
        <p14:creationId xmlns:p14="http://schemas.microsoft.com/office/powerpoint/2010/main" val="4451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CF799-BE98-1B4F-B7CA-13C6508BA8D6}"/>
              </a:ext>
            </a:extLst>
          </p:cNvPr>
          <p:cNvPicPr>
            <a:picLocks noChangeAspect="1"/>
          </p:cNvPicPr>
          <p:nvPr/>
        </p:nvPicPr>
        <p:blipFill rotWithShape="1">
          <a:blip r:embed="rId2"/>
          <a:srcRect t="9864" b="4454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B15A19F-6D2D-2B47-80AF-D4CA34D6ED9E}"/>
              </a:ext>
            </a:extLst>
          </p:cNvPr>
          <p:cNvSpPr>
            <a:spLocks noGrp="1"/>
          </p:cNvSpPr>
          <p:nvPr>
            <p:ph idx="1"/>
          </p:nvPr>
        </p:nvSpPr>
        <p:spPr>
          <a:xfrm>
            <a:off x="169818" y="4206240"/>
            <a:ext cx="10319656" cy="2481943"/>
          </a:xfrm>
        </p:spPr>
        <p:txBody>
          <a:bodyPr anchor="ctr">
            <a:normAutofit fontScale="92500"/>
          </a:bodyPr>
          <a:lstStyle/>
          <a:p>
            <a:r>
              <a:rPr lang="en-US" sz="2400" b="1" dirty="0"/>
              <a:t>Parkinson's disease </a:t>
            </a:r>
            <a:r>
              <a:rPr lang="en-US" sz="2400" dirty="0"/>
              <a:t>is a brain disorder that leads to shaking, stiffness, and difficulty with walking, balance, and coordination.</a:t>
            </a:r>
          </a:p>
          <a:p>
            <a:r>
              <a:rPr lang="en-US" sz="2400" b="1" dirty="0"/>
              <a:t>ALS </a:t>
            </a:r>
            <a:r>
              <a:rPr lang="en-US" sz="2400" dirty="0"/>
              <a:t>or </a:t>
            </a:r>
            <a:r>
              <a:rPr lang="en-US" sz="2400" b="1" dirty="0"/>
              <a:t>Amyotrophic lateral sclerosis </a:t>
            </a:r>
            <a:r>
              <a:rPr lang="en-US" sz="2400" dirty="0"/>
              <a:t>is a progressive nervous system disease that affects nerve cells in the brain and spinal cord, causing loss of muscle control. </a:t>
            </a:r>
          </a:p>
          <a:p>
            <a:r>
              <a:rPr lang="en-US" sz="2400" b="1" dirty="0"/>
              <a:t>Alzheimer’s disease </a:t>
            </a:r>
            <a:r>
              <a:rPr lang="en-US" sz="2400" dirty="0"/>
              <a:t>is a brain disorder that slowly destroys memory and thinking skills, and, eventually, the ability to carry out the simplest tasks. It is the cause of 60-70% of cases of dementia.</a:t>
            </a:r>
          </a:p>
          <a:p>
            <a:endParaRPr lang="en-US" sz="1800" dirty="0"/>
          </a:p>
        </p:txBody>
      </p:sp>
      <p:pic>
        <p:nvPicPr>
          <p:cNvPr id="7" name="Picture 6" descr="Logo&#10;&#10;Description automatically generated">
            <a:extLst>
              <a:ext uri="{FF2B5EF4-FFF2-40B4-BE49-F238E27FC236}">
                <a16:creationId xmlns:a16="http://schemas.microsoft.com/office/drawing/2014/main" id="{22F3EED8-D657-F34A-83E9-2D1142D911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209616" y="5084104"/>
            <a:ext cx="2038990" cy="1773896"/>
          </a:xfrm>
          <a:prstGeom prst="rect">
            <a:avLst/>
          </a:prstGeom>
        </p:spPr>
      </p:pic>
    </p:spTree>
    <p:extLst>
      <p:ext uri="{BB962C8B-B14F-4D97-AF65-F5344CB8AC3E}">
        <p14:creationId xmlns:p14="http://schemas.microsoft.com/office/powerpoint/2010/main" val="3653575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194BB-7BB8-CD4F-8920-C901E5043027}"/>
              </a:ext>
            </a:extLst>
          </p:cNvPr>
          <p:cNvSpPr>
            <a:spLocks noGrp="1"/>
          </p:cNvSpPr>
          <p:nvPr>
            <p:ph type="title"/>
          </p:nvPr>
        </p:nvSpPr>
        <p:spPr>
          <a:xfrm>
            <a:off x="8643193" y="489507"/>
            <a:ext cx="3091607" cy="1655483"/>
          </a:xfrm>
        </p:spPr>
        <p:txBody>
          <a:bodyPr anchor="b">
            <a:normAutofit/>
          </a:bodyPr>
          <a:lstStyle/>
          <a:p>
            <a:r>
              <a:rPr lang="en-US" sz="2800" dirty="0"/>
              <a:t>Possible Causes &amp; Triggers of Neurodegenerative Diseases </a:t>
            </a:r>
            <a:endParaRPr lang="en-US" sz="2800"/>
          </a:p>
        </p:txBody>
      </p:sp>
      <p:pic>
        <p:nvPicPr>
          <p:cNvPr id="5" name="Picture 4">
            <a:extLst>
              <a:ext uri="{FF2B5EF4-FFF2-40B4-BE49-F238E27FC236}">
                <a16:creationId xmlns:a16="http://schemas.microsoft.com/office/drawing/2014/main" id="{F41A3674-ABAE-2046-95DC-A04BC5A33368}"/>
              </a:ext>
            </a:extLst>
          </p:cNvPr>
          <p:cNvPicPr>
            <a:picLocks noChangeAspect="1"/>
          </p:cNvPicPr>
          <p:nvPr/>
        </p:nvPicPr>
        <p:blipFill rotWithShape="1">
          <a:blip r:embed="rId2"/>
          <a:srcRect l="11107" r="10378"/>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83B0BFD-FA10-4E4C-BE5F-0F5FC9EA3EFE}"/>
              </a:ext>
            </a:extLst>
          </p:cNvPr>
          <p:cNvSpPr>
            <a:spLocks noGrp="1"/>
          </p:cNvSpPr>
          <p:nvPr>
            <p:ph idx="1"/>
          </p:nvPr>
        </p:nvSpPr>
        <p:spPr>
          <a:xfrm>
            <a:off x="8349521" y="2418408"/>
            <a:ext cx="3657600" cy="3540265"/>
          </a:xfrm>
        </p:spPr>
        <p:txBody>
          <a:bodyPr>
            <a:normAutofit/>
          </a:bodyPr>
          <a:lstStyle/>
          <a:p>
            <a:r>
              <a:rPr lang="en-US" sz="1700" b="1" dirty="0"/>
              <a:t>Environmental Toxin Exposure: </a:t>
            </a:r>
          </a:p>
          <a:p>
            <a:r>
              <a:rPr lang="en-US" sz="1700" b="1" dirty="0"/>
              <a:t>Tumor/Cancer:</a:t>
            </a:r>
          </a:p>
          <a:p>
            <a:r>
              <a:rPr lang="en-US" sz="1700" b="1" dirty="0"/>
              <a:t>Mineral Deficiency:</a:t>
            </a:r>
          </a:p>
          <a:p>
            <a:r>
              <a:rPr lang="en-US" sz="1700" b="1" dirty="0"/>
              <a:t>Viruses: </a:t>
            </a:r>
            <a:r>
              <a:rPr lang="en-US" sz="1700" dirty="0"/>
              <a:t>Viruses that attack the human immune system can also affect the nervous system and interfere with classical pathways of neurodegenerative diseases.</a:t>
            </a:r>
          </a:p>
          <a:p>
            <a:endParaRPr lang="en-US" sz="1700" dirty="0"/>
          </a:p>
          <a:p>
            <a:endParaRPr lang="en-US" sz="1700" dirty="0"/>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16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AF3E-80D0-1244-BBC9-3E6BCF0D9B98}"/>
              </a:ext>
            </a:extLst>
          </p:cNvPr>
          <p:cNvSpPr>
            <a:spLocks noGrp="1"/>
          </p:cNvSpPr>
          <p:nvPr>
            <p:ph type="title"/>
          </p:nvPr>
        </p:nvSpPr>
        <p:spPr/>
        <p:txBody>
          <a:bodyPr>
            <a:noAutofit/>
          </a:bodyPr>
          <a:lstStyle/>
          <a:p>
            <a:r>
              <a:rPr lang="en-US" sz="3200" dirty="0"/>
              <a:t>Environmental pollutants as risk factors for neurodegenerative disorders: Alzheimer and Parkinson diseases </a:t>
            </a:r>
            <a:br>
              <a:rPr lang="en-US" sz="3200" dirty="0"/>
            </a:br>
            <a:r>
              <a:rPr lang="en-US" sz="1600" dirty="0"/>
              <a:t>By </a:t>
            </a:r>
            <a:r>
              <a:rPr lang="es-ES" sz="1600" u="sng" dirty="0">
                <a:hlinkClick r:id="rId2"/>
              </a:rPr>
              <a:t>Miguel Chin-Chan</a:t>
            </a:r>
            <a:r>
              <a:rPr lang="es-ES" sz="1600" dirty="0"/>
              <a:t>, </a:t>
            </a:r>
            <a:r>
              <a:rPr lang="es-ES" sz="1600" u="sng" dirty="0">
                <a:hlinkClick r:id="rId3"/>
              </a:rPr>
              <a:t>Juliana Navarro-Yepes</a:t>
            </a:r>
            <a:r>
              <a:rPr lang="es-ES" sz="1600" dirty="0"/>
              <a:t>, and  </a:t>
            </a:r>
            <a:r>
              <a:rPr lang="es-ES" sz="1600" u="sng" dirty="0">
                <a:hlinkClick r:id="rId4"/>
              </a:rPr>
              <a:t>Betzabet Quintanilla-Vega</a:t>
            </a:r>
            <a:endParaRPr lang="en-US" sz="1600" dirty="0"/>
          </a:p>
        </p:txBody>
      </p:sp>
      <p:sp>
        <p:nvSpPr>
          <p:cNvPr id="3" name="Content Placeholder 2">
            <a:extLst>
              <a:ext uri="{FF2B5EF4-FFF2-40B4-BE49-F238E27FC236}">
                <a16:creationId xmlns:a16="http://schemas.microsoft.com/office/drawing/2014/main" id="{3A16797A-0A2A-9C4E-8C17-E8F9FDFCFD1D}"/>
              </a:ext>
            </a:extLst>
          </p:cNvPr>
          <p:cNvSpPr>
            <a:spLocks noGrp="1"/>
          </p:cNvSpPr>
          <p:nvPr>
            <p:ph idx="1"/>
          </p:nvPr>
        </p:nvSpPr>
        <p:spPr>
          <a:xfrm>
            <a:off x="838199" y="1825624"/>
            <a:ext cx="10929079" cy="5219753"/>
          </a:xfrm>
        </p:spPr>
        <p:txBody>
          <a:bodyPr>
            <a:normAutofit fontScale="92500"/>
          </a:bodyPr>
          <a:lstStyle/>
          <a:p>
            <a:pPr marL="0" indent="0">
              <a:lnSpc>
                <a:spcPct val="120000"/>
              </a:lnSpc>
              <a:buNone/>
            </a:pPr>
            <a:r>
              <a:rPr lang="en-US" sz="2000" dirty="0"/>
              <a:t>Neurotoxic metals such as lead, mercury, aluminum, cadmium and arsenic, as well as some pesticides and metal-based nanoparticles have been involved in Alzheimer’s disease (AD) due to their ability to increase beta-amyloid (A</a:t>
            </a:r>
            <a:r>
              <a:rPr lang="el-GR" sz="2000" dirty="0"/>
              <a:t>β) </a:t>
            </a:r>
            <a:r>
              <a:rPr lang="en-US" sz="2000" dirty="0"/>
              <a:t>peptide and the phosphorylation of Tau protein (P-Tau), causing senile/amyloid plaques and neurofibrillary tangles (NFTs) characteristic of AD.</a:t>
            </a:r>
          </a:p>
          <a:p>
            <a:pPr marL="0" indent="0">
              <a:lnSpc>
                <a:spcPct val="120000"/>
              </a:lnSpc>
              <a:buNone/>
            </a:pPr>
            <a:r>
              <a:rPr lang="en-US" sz="2000" dirty="0"/>
              <a:t>Exposure to lead, manganese, solvents, and some pesticides has been related to hallmarks of Parkinson’s disease (PD) such as mitochondrial dysfunction, altercations in metal homeostasis and aggregation of proteins such as α-synuclein (α-</a:t>
            </a:r>
            <a:r>
              <a:rPr lang="en-US" sz="2000" dirty="0" err="1"/>
              <a:t>syn</a:t>
            </a:r>
            <a:r>
              <a:rPr lang="en-US" sz="2000" dirty="0"/>
              <a:t>), which is a key constituent of Lewy bodies (LB), a crucial factor in PD pathogenesis. </a:t>
            </a:r>
          </a:p>
          <a:p>
            <a:pPr>
              <a:lnSpc>
                <a:spcPct val="120000"/>
              </a:lnSpc>
            </a:pPr>
            <a:r>
              <a:rPr lang="en-US" sz="2000" dirty="0"/>
              <a:t>A recent study showed that acute lead exposure (27 mg/kg) to APP transgenic mice reduced the expression of  LRP1, resulting in the accumulation of Aβ in the hippocampus and cortex of treated mice.</a:t>
            </a:r>
          </a:p>
          <a:p>
            <a:pPr>
              <a:lnSpc>
                <a:spcPct val="120000"/>
              </a:lnSpc>
            </a:pPr>
            <a:r>
              <a:rPr lang="en-US" sz="2000" dirty="0"/>
              <a:t>A study has reported increased levels of mercury and bromide in the brain, and reduced levels of rubidium, selenium, and and zinc in AD brains compared with controls. In addition, it was reported there was more than a 2-fold increase in blood Hg levels in AD patients compared with a control group. </a:t>
            </a:r>
          </a:p>
          <a:p>
            <a:pPr marL="0" indent="0">
              <a:lnSpc>
                <a:spcPct val="160000"/>
              </a:lnSpc>
              <a:buNone/>
            </a:pPr>
            <a:r>
              <a:rPr lang="en-US" sz="2000" dirty="0">
                <a:hlinkClick r:id="rId5"/>
              </a:rPr>
              <a:t>https://www.ncbi.nlm.nih.gov/labs/pmc/articles/PMC4392704/</a:t>
            </a:r>
            <a:r>
              <a:rPr lang="en-US" sz="2000" dirty="0"/>
              <a:t> </a:t>
            </a:r>
          </a:p>
        </p:txBody>
      </p:sp>
    </p:spTree>
    <p:extLst>
      <p:ext uri="{BB962C8B-B14F-4D97-AF65-F5344CB8AC3E}">
        <p14:creationId xmlns:p14="http://schemas.microsoft.com/office/powerpoint/2010/main" val="936204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1831</Words>
  <Application>Microsoft Macintosh PowerPoint</Application>
  <PresentationFormat>Widescreen</PresentationFormat>
  <Paragraphs>77</Paragraphs>
  <Slides>17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Avenir Book</vt:lpstr>
      <vt:lpstr>Calibri</vt:lpstr>
      <vt:lpstr>Calibri Light</vt:lpstr>
      <vt:lpstr>Office Theme</vt:lpstr>
      <vt:lpstr>Science with Dr. Christina Rahm   We will get started shortly.</vt:lpstr>
      <vt:lpstr>Medical Disclaimer:  </vt:lpstr>
      <vt:lpstr>Dr. Christina Rahm CEO &amp; Chief Science Officer</vt:lpstr>
      <vt:lpstr>ISNS Case Study Presented by:   Dr. Christina Rahm</vt:lpstr>
      <vt:lpstr>NEURODEGENERATIVE DISEASES</vt:lpstr>
      <vt:lpstr>Neurodegenerative Diseases </vt:lpstr>
      <vt:lpstr>PowerPoint Presentation</vt:lpstr>
      <vt:lpstr>Possible Causes &amp; Triggers of Neurodegenerative Diseases </vt:lpstr>
      <vt:lpstr>Environmental pollutants as risk factors for neurodegenerative disorders: Alzheimer and Parkinson diseases  By Miguel Chin-Chan, Juliana Navarro-Yepes, and  Betzabet Quintanilla-Vega</vt:lpstr>
      <vt:lpstr>Viruses and Neurodegeneration  By Li Zhou, Monica Miranda-Saksena &amp; Nitin K Saksena</vt:lpstr>
      <vt:lpstr>The Effect of Magnesium Deficiency of Neurological Disorders: A Narrative Review Article  By Wenwen XUE, Jing YOU, Yingchao SU, and Qinglu WANG</vt:lpstr>
      <vt:lpstr>PROPRIETARY BLENDS LEGEND</vt:lpstr>
      <vt:lpstr>ISNS  CASE STUDY I</vt:lpstr>
      <vt:lpstr>Critical Review on Zeolite Clinoptilolite Safety and Medical Applications in vivo By Sandra Kraljević Pavelić, Jasmina Simović Medica, Darko Gumbarević, Ana Filošević, Nataša Pržulj and Krešimir Pavelić </vt:lpstr>
      <vt:lpstr>Mucuna Pruriens in Parkinson’s Disease By Roberto Cilia, MD,corresponding author Janeth Laguna, MD, Erica Cassani, MD, Emanuele Cereda, MD, PhD, Nicolò G. Pozzi, MD, Ioannis U. Isaias, MD, PhD, Manuela Contin, PharmD, Michela Barichella, MD, and Gianni Pezzoli, MD</vt:lpstr>
      <vt:lpstr>References</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Dori Naerbo, Ph.D. </dc:title>
  <dc:creator>jayla.archie@gmail.com</dc:creator>
  <cp:lastModifiedBy>Microsoft Office User</cp:lastModifiedBy>
  <cp:revision>5</cp:revision>
  <cp:lastPrinted>2022-09-08T16:44:36Z</cp:lastPrinted>
  <dcterms:created xsi:type="dcterms:W3CDTF">2021-12-02T21:20:43Z</dcterms:created>
  <dcterms:modified xsi:type="dcterms:W3CDTF">2022-09-08T16:44:41Z</dcterms:modified>
</cp:coreProperties>
</file>